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8"/>
  </p:notesMasterIdLst>
  <p:sldIdLst>
    <p:sldId id="256" r:id="rId2"/>
    <p:sldId id="33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Lst>
  <p:sldSz cx="12192000" cy="6858000"/>
  <p:notesSz cx="6858000" cy="9144000"/>
  <p:embeddedFontLst>
    <p:embeddedFont>
      <p:font typeface="Lato" panose="020F0502020204030203" pitchFamily="34" charset="0"/>
      <p:regular r:id="rId79"/>
      <p:bold r:id="rId80"/>
      <p:italic r:id="rId81"/>
      <p:boldItalic r:id="rId82"/>
    </p:embeddedFont>
    <p:embeddedFont>
      <p:font typeface="Noto Sans" panose="020B0502040504020204" pitchFamily="34" charset="0"/>
      <p:regular r:id="rId83"/>
      <p:bold r:id="rId84"/>
      <p:italic r:id="rId85"/>
      <p:boldItalic r:id="rId86"/>
    </p:embeddedFont>
    <p:embeddedFont>
      <p:font typeface="Quattrocento Sans" panose="020B0502050000020003"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iUsNxVzdWASf2LQjpvu+JuAzX+Z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faizan" userId="f65f29c049462b58" providerId="LiveId" clId="{0976221B-4ED2-4DF4-93AE-18B8E95207AB}"/>
    <pc:docChg chg="undo custSel addSld modSld">
      <pc:chgData name="syed faizan" userId="f65f29c049462b58" providerId="LiveId" clId="{0976221B-4ED2-4DF4-93AE-18B8E95207AB}" dt="2024-11-29T00:39:04.672" v="147" actId="1076"/>
      <pc:docMkLst>
        <pc:docMk/>
      </pc:docMkLst>
      <pc:sldChg chg="modSp add mod">
        <pc:chgData name="syed faizan" userId="f65f29c049462b58" providerId="LiveId" clId="{0976221B-4ED2-4DF4-93AE-18B8E95207AB}" dt="2024-11-29T00:39:04.672" v="147" actId="1076"/>
        <pc:sldMkLst>
          <pc:docMk/>
          <pc:sldMk cId="4205607813" sldId="331"/>
        </pc:sldMkLst>
        <pc:spChg chg="mod">
          <ac:chgData name="syed faizan" userId="f65f29c049462b58" providerId="LiveId" clId="{0976221B-4ED2-4DF4-93AE-18B8E95207AB}" dt="2024-11-29T00:39:04.672" v="147" actId="1076"/>
          <ac:spMkLst>
            <pc:docMk/>
            <pc:sldMk cId="4205607813" sldId="331"/>
            <ac:spMk id="90" creationId="{22C95415-3F83-3E19-7512-6E55D67D693D}"/>
          </ac:spMkLst>
        </pc:spChg>
        <pc:spChg chg="mod">
          <ac:chgData name="syed faizan" userId="f65f29c049462b58" providerId="LiveId" clId="{0976221B-4ED2-4DF4-93AE-18B8E95207AB}" dt="2024-11-29T00:38:36.695" v="145" actId="1076"/>
          <ac:spMkLst>
            <pc:docMk/>
            <pc:sldMk cId="4205607813" sldId="331"/>
            <ac:spMk id="95" creationId="{75AD66D8-6131-7120-0A11-FDFD1CC744F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1ad873a99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1ad873a993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31ad873a993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30E2A527-B106-2502-F9F2-83D0C7FC9B53}"/>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D0622B79-C570-FA7A-3BF0-2618746DE4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0F607770-B98D-D042-F9D1-40AE3506E1B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a:extLst>
              <a:ext uri="{FF2B5EF4-FFF2-40B4-BE49-F238E27FC236}">
                <a16:creationId xmlns:a16="http://schemas.microsoft.com/office/drawing/2014/main" id="{702C2065-B561-B702-C4DC-F9FD4CDE7A3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18258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2" name="Google Shape;5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5" name="Google Shape;52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1ad873a993_1_8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31ad873a993_1_8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4" name="Google Shape;534;g31ad873a993_1_8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0" name="Google Shape;67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0" name="Google Shape;68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0" name="Google Shape;7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1ad873a993_1_7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31ad873a993_1_7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0" name="Google Shape;720;g31ad873a993_1_7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community service sector plays a critical role in supporting low-income and marginalized populations by providing essential services such as housing assistance, healthcare, and social support. This project will analyze community sector support to develop a predictive model that identifies and addresses housing instability and financial hardship in the Greater Toronto Area (GTA).</a:t>
            </a:r>
            <a:endParaRPr/>
          </a:p>
        </p:txBody>
      </p:sp>
      <p:sp>
        <p:nvSpPr>
          <p:cNvPr id="741" name="Google Shape;74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0" name="Google Shape;76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3" name="Google Shape;79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4" name="Google Shape;80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5" name="Google Shape;81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6" name="Google Shape;82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7" name="Google Shape;83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8" name="Google Shape;84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0" name="Google Shape;86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1ad873a993_1_8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9" name="Google Shape;869;g31ad873a993_1_8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0" name="Google Shape;870;g31ad873a993_1_8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community service sector plays a critical role in supporting low-income and marginalized populations by providing essential services such as housing assistance, healthcare, and social support. This project will analyze community sector support to develop a predictive model that identifies and addresses housing instability and financial hardship in the Greater Toronto Area (GTA).</a:t>
            </a:r>
            <a:endParaRPr/>
          </a:p>
        </p:txBody>
      </p:sp>
      <p:sp>
        <p:nvSpPr>
          <p:cNvPr id="887" name="Google Shape;88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6" name="Google Shape;90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6" name="Google Shape;91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Sustainability for the Next 12 Months: In 2023, 57% of NGOs were confident they could sustain operations for the next 12 months or more. In 2024, this confidence slightly decreased to 54%, reflecting some growing uncertainty about long-term sustainability.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7 to 12 Months Sustainability: In 2024, 20% of NGOs expect to sustain operations for 7 to 12 months, showing an increase compared to 16% in 2023. This indicates that more organizations are now expecting a medium-term financial outlook rather than long-term sustainability.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4 to 6 Months Sustainability: NGOs able to sustain themselves for 4 to 6 months slightly increased from 11% in 2023 to 13% in 2024, indicating growing concerns about short-term financial viability.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Uncertainty: The percentage of NGOs that are uncertain about their financial sustainability dropped from 18% in 2023 to 10% in 2024, showing an improvement in clarity around financial planning.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1 to 3 Months Sustainability: The number of NGOs able to sustain operations only for 1 to 3 months remains fairly consistent, with 9% in 2024 compared to 8% in 2023, indicating ongoing financial vulnerability for some organizations.</a:t>
            </a:r>
            <a:endParaRPr/>
          </a:p>
          <a:p>
            <a:pPr marL="0" lvl="0" indent="0" algn="l" rtl="0">
              <a:lnSpc>
                <a:spcPct val="100000"/>
              </a:lnSpc>
              <a:spcBef>
                <a:spcPts val="0"/>
              </a:spcBef>
              <a:spcAft>
                <a:spcPts val="0"/>
              </a:spcAft>
              <a:buSzPts val="1400"/>
              <a:buNone/>
            </a:pPr>
            <a:endParaRPr/>
          </a:p>
        </p:txBody>
      </p:sp>
      <p:sp>
        <p:nvSpPr>
          <p:cNvPr id="927" name="Google Shape;92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9" name="Google Shape;93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2" name="Google Shape;96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1" name="Google Shape;9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7" name="Google Shape;100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1ad873a993_1_8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8" name="Google Shape;1038;g31ad873a993_1_8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9" name="Google Shape;1039;g31ad873a993_1_8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3" name="Google Shape;105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1" name="Google Shape;107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0" name="Google Shape;108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0" name="Google Shape;1090;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5"/>
        <p:cNvGrpSpPr/>
        <p:nvPr/>
      </p:nvGrpSpPr>
      <p:grpSpPr>
        <a:xfrm>
          <a:off x="0" y="0"/>
          <a:ext cx="0" cy="0"/>
          <a:chOff x="0" y="0"/>
          <a:chExt cx="0" cy="0"/>
        </a:xfrm>
      </p:grpSpPr>
      <p:sp>
        <p:nvSpPr>
          <p:cNvPr id="16" name="Google Shape;16;p7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8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8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8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8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8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8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8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21"/>
        <p:cNvGrpSpPr/>
        <p:nvPr/>
      </p:nvGrpSpPr>
      <p:grpSpPr>
        <a:xfrm>
          <a:off x="0" y="0"/>
          <a:ext cx="0" cy="0"/>
          <a:chOff x="0" y="0"/>
          <a:chExt cx="0" cy="0"/>
        </a:xfrm>
      </p:grpSpPr>
      <p:sp>
        <p:nvSpPr>
          <p:cNvPr id="22" name="Google Shape;22;p7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3"/>
          <p:cNvSpPr>
            <a:spLocks noGrp="1"/>
          </p:cNvSpPr>
          <p:nvPr>
            <p:ph type="pic" idx="2"/>
          </p:nvPr>
        </p:nvSpPr>
        <p:spPr>
          <a:xfrm>
            <a:off x="5183188" y="987425"/>
            <a:ext cx="6172200" cy="4873500"/>
          </a:xfrm>
          <a:prstGeom prst="rect">
            <a:avLst/>
          </a:prstGeom>
          <a:noFill/>
          <a:ln>
            <a:noFill/>
          </a:ln>
        </p:spPr>
      </p:sp>
      <p:sp>
        <p:nvSpPr>
          <p:cNvPr id="24" name="Google Shape;24;p73"/>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 name="Google Shape;25;p7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8"/>
        <p:cNvGrpSpPr/>
        <p:nvPr/>
      </p:nvGrpSpPr>
      <p:grpSpPr>
        <a:xfrm>
          <a:off x="0" y="0"/>
          <a:ext cx="0" cy="0"/>
          <a:chOff x="0" y="0"/>
          <a:chExt cx="0" cy="0"/>
        </a:xfrm>
      </p:grpSpPr>
      <p:sp>
        <p:nvSpPr>
          <p:cNvPr id="29" name="Google Shape;29;p7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34"/>
        <p:cNvGrpSpPr/>
        <p:nvPr/>
      </p:nvGrpSpPr>
      <p:grpSpPr>
        <a:xfrm>
          <a:off x="0" y="0"/>
          <a:ext cx="0" cy="0"/>
          <a:chOff x="0" y="0"/>
          <a:chExt cx="0" cy="0"/>
        </a:xfrm>
      </p:grpSpPr>
      <p:sp>
        <p:nvSpPr>
          <p:cNvPr id="35" name="Google Shape;35;p7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39"/>
        <p:cNvGrpSpPr/>
        <p:nvPr/>
      </p:nvGrpSpPr>
      <p:grpSpPr>
        <a:xfrm>
          <a:off x="0" y="0"/>
          <a:ext cx="0" cy="0"/>
          <a:chOff x="0" y="0"/>
          <a:chExt cx="0" cy="0"/>
        </a:xfrm>
      </p:grpSpPr>
      <p:sp>
        <p:nvSpPr>
          <p:cNvPr id="40" name="Google Shape;40;p75"/>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5"/>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2" name="Google Shape;42;p75"/>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 name="Google Shape;43;p7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46"/>
        <p:cNvGrpSpPr/>
        <p:nvPr/>
      </p:nvGrpSpPr>
      <p:grpSpPr>
        <a:xfrm>
          <a:off x="0" y="0"/>
          <a:ext cx="0" cy="0"/>
          <a:chOff x="0" y="0"/>
          <a:chExt cx="0" cy="0"/>
        </a:xfrm>
      </p:grpSpPr>
      <p:sp>
        <p:nvSpPr>
          <p:cNvPr id="47" name="Google Shape;47;p76"/>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6"/>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52"/>
        <p:cNvGrpSpPr/>
        <p:nvPr/>
      </p:nvGrpSpPr>
      <p:grpSpPr>
        <a:xfrm>
          <a:off x="0" y="0"/>
          <a:ext cx="0" cy="0"/>
          <a:chOff x="0" y="0"/>
          <a:chExt cx="0" cy="0"/>
        </a:xfrm>
      </p:grpSpPr>
      <p:sp>
        <p:nvSpPr>
          <p:cNvPr id="53" name="Google Shape;53;p7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7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7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59"/>
        <p:cNvGrpSpPr/>
        <p:nvPr/>
      </p:nvGrpSpPr>
      <p:grpSpPr>
        <a:xfrm>
          <a:off x="0" y="0"/>
          <a:ext cx="0" cy="0"/>
          <a:chOff x="0" y="0"/>
          <a:chExt cx="0" cy="0"/>
        </a:xfrm>
      </p:grpSpPr>
      <p:sp>
        <p:nvSpPr>
          <p:cNvPr id="60" name="Google Shape;60;p78"/>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8"/>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78"/>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78"/>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78"/>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7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68"/>
        <p:cNvGrpSpPr/>
        <p:nvPr/>
      </p:nvGrpSpPr>
      <p:grpSpPr>
        <a:xfrm>
          <a:off x="0" y="0"/>
          <a:ext cx="0" cy="0"/>
          <a:chOff x="0" y="0"/>
          <a:chExt cx="0" cy="0"/>
        </a:xfrm>
      </p:grpSpPr>
      <p:sp>
        <p:nvSpPr>
          <p:cNvPr id="69" name="Google Shape;69;p8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7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150.statcan.gc.ca/t1/tbl1/en/tv.action?pid=171000140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150.statcan.gc.ca/t1/tbl1/en/tv.action?pid=1710014601"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www150.statcan.gc.ca/t1/tbl1/en/tv.action?pid=171001460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150.statcan.gc.ca/t1/tbl1/en/tv.action?pid=171001460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www150.statcan.gc.ca/t1/tbl1/en/tv.action?pid=171000090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150.statcan.gc.ca/t1/tbl1/en/tv.action?pid=171000090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GENDERlist=1&amp;STATISTIClist=4&amp;DGUIDlist=2021A00033521,2021A00033519,2021A00053520005&amp;HEADERlist=11&amp;SearchText=toronto"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www150.statcan.gc.ca/n1/en/catalogue/72-212-X"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www150.statcan.gc.ca/n1/en/catalogue/72-212-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www150.statcan.gc.ca/n1/en/catalogue/72-212-X"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ontariolivingwage.ca/livingwageweek2021"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www.ontario.ca/document/your-guide-employment-standards-act-0/minimum-wage" TargetMode="External"/><Relationship Id="rId4" Type="http://schemas.openxmlformats.org/officeDocument/2006/relationships/hyperlink" Target="https://www.ontariolivingwage.ca/living_wage_week_202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www.ontariolivingwage.ca/rates" TargetMode="External"/><Relationship Id="rId4" Type="http://schemas.openxmlformats.org/officeDocument/2006/relationships/hyperlink" Target="https://www.ontario.ca/document/your-guide-employment-standards-act-0/minimum-wag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SearchText=toronto&amp;GENDERlist=1&amp;STATISTIClist=1&amp;DGUIDlist=2021A00033519,2021A00033521,2021A00033520&amp;HEADERlist=11"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SearchText=toronto&amp;GENDERlist=1&amp;STATISTIClist=1&amp;DGUIDlist=2021A00033519,2021A00033521,2021A00033520&amp;HEADERlist=11"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GENDERlist=1&amp;STATISTIClist=4&amp;DGUIDlist=2021A00033521,2021A00033519,2021A00053520005&amp;HEADERlist=8,7&amp;SearchText=toronto"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www150.statcan.gc.ca/t1/tbl1/en/tv.action?pid=111001350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www150.statcan.gc.ca/t1/tbl1/en/tv.action?pid=1110013501"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150.statcan.gc.ca/t1/tbl1/en/tv.action?pid=9810006801"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hyperlink" Target="https://www12.statcan.gc.ca/census-recensement/2021/dp-pd/prof/details/page.cfm?Lang=E&amp;SearchText=york&amp;DGUIDlist=2021A00053520005,2021A00033521,2021A00033519&amp;GENDERlist=1&amp;STATISTIClist=4&amp;HEADERlist=40"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150.statcan.gc.ca/t1/tbl1/en/tv.action?pid=3710019601&amp;pickMembers%5B0%5D=2.1&amp;pickMembers%5B1%5D=4.1&amp;pickMembers%5B2%5D=5.1&amp;cubeTimeFrame.startYear=2020&amp;cubeTimeFrame.endYear=2021&amp;referencePeriods=20200101%2C20210101"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hyperlink" Target="https://www.canada.ca/en/public-health/services/publications/science-research-data/inequalities-working-poor-canadians-infographic.html"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hyperlink" Target="https://www150.statcan.gc.ca/t1/tbl1/en/tv.action?pid=461000730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hyperlink" Target="https://www.toronto.ca/wp-content/uploads/2022/02/92e3-City-Planning-2021-Census-Backgrounder-Population-Dwellings-Backgrounder.pdf"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hyperlink" Target="https://www.wellesleyinstitute.com/wp-content/uploads/2020/08/Forced-Out-Evictions-Race-and-Poverty-in-Toronto-.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hyperlink" Target="https://www.wellesleyinstitute.com/wp-content/uploads/2020/08/Forced-Out-Evictions-Race-and-Poverty-in-Toronto-.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hyperlink" Target="https://www.wellesleyinstitute.com/wp-content/uploads/2020/08/Forced-Out-Evictions-Race-and-Poverty-in-Toronto-.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hyperlink" Target="https://www.toronto.ca/legdocs/mmis/2021/ec/bgrd/backgroundfile-171729.pdf" TargetMode="Externa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hyperlink" Target="https://www.toronto.ca/city-government/data-research-maps/research-reports/housing-and-homelessness-research-and-reports/social-housing-waiting-list-reports/" TargetMode="Externa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150.statcan.gc.ca/t1/tbl1/en/tv.action?pid=1710000901"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hyperlink" Target="https://www160.statcan.gc.ca/society-societe/local-community-collectivite-locale-eng.ht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hyperlink" Target="https://www160.statcan.gc.ca/society-societe/local-community-collectivite-locale-eng.ht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hyperlink" Target="https://www160.statcan.gc.ca/society-societe/local-community-collectivite-locale-eng.ht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www150.statcan.gc.ca/n1/pub/11-627-m/11-627-m2023022-eng.ht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www150.statcan.gc.ca/n1/pub/11-627-m/11-627-m2023022-eng.ht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hyperlink" Target="https://www150.statcan.gc.ca/n1/pub/11-627-m/11-627-m2023022-eng.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hyperlink" Target="https://theonn.ca/publication/2024-survey-policy-report/"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hyperlink" Target="https://theonn.ca/publication/2024-survey-policy-report/"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hyperlink" Target="https://theonn.ca/publication/2024-survey-policy-report/"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hyperlink" Target="https://theonn.ca/publication/2024-survey-policy-repor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150.statcan.gc.ca/t1/tbl1/en/tv.action?pid=171000140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150.statcan.gc.ca/t1/tbl1/en/tv.action?pid=17100014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0" y="76200"/>
            <a:ext cx="12192000" cy="685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 name="Google Shape;90;p1"/>
          <p:cNvSpPr txBox="1">
            <a:spLocks noGrp="1"/>
          </p:cNvSpPr>
          <p:nvPr>
            <p:ph type="title"/>
          </p:nvPr>
        </p:nvSpPr>
        <p:spPr>
          <a:xfrm>
            <a:off x="589560" y="856180"/>
            <a:ext cx="5279408" cy="11280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Arial"/>
              <a:buNone/>
            </a:pPr>
            <a:r>
              <a:rPr lang="en-US" sz="3400" b="1"/>
              <a:t>ALY 6080:Final Presentation</a:t>
            </a:r>
            <a:br>
              <a:rPr lang="en-US" sz="3400" b="1"/>
            </a:br>
            <a:endParaRPr sz="3400" b="1"/>
          </a:p>
        </p:txBody>
      </p:sp>
      <p:grpSp>
        <p:nvGrpSpPr>
          <p:cNvPr id="91" name="Google Shape;91;p1"/>
          <p:cNvGrpSpPr/>
          <p:nvPr/>
        </p:nvGrpSpPr>
        <p:grpSpPr>
          <a:xfrm>
            <a:off x="0" y="1083484"/>
            <a:ext cx="355196" cy="673460"/>
            <a:chOff x="0" y="823811"/>
            <a:chExt cx="355196" cy="673460"/>
          </a:xfrm>
        </p:grpSpPr>
        <p:sp>
          <p:nvSpPr>
            <p:cNvPr id="92" name="Google Shape;92;p1"/>
            <p:cNvSpPr/>
            <p:nvPr/>
          </p:nvSpPr>
          <p:spPr>
            <a:xfrm>
              <a:off x="0" y="823811"/>
              <a:ext cx="87363"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 name="Google Shape;93;p1"/>
            <p:cNvSpPr/>
            <p:nvPr/>
          </p:nvSpPr>
          <p:spPr>
            <a:xfrm>
              <a:off x="159341" y="823811"/>
              <a:ext cx="195855"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4" name="Google Shape;94;p1"/>
          <p:cNvSpPr/>
          <p:nvPr/>
        </p:nvSpPr>
        <p:spPr>
          <a:xfrm flipH="1">
            <a:off x="665085" y="2123821"/>
            <a:ext cx="4975066" cy="2743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1"/>
          <p:cNvSpPr txBox="1">
            <a:spLocks noGrp="1"/>
          </p:cNvSpPr>
          <p:nvPr>
            <p:ph type="body" idx="1"/>
          </p:nvPr>
        </p:nvSpPr>
        <p:spPr>
          <a:xfrm>
            <a:off x="590719" y="2330505"/>
            <a:ext cx="5278066" cy="39795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r>
              <a:rPr lang="en-US" sz="2000" b="1"/>
              <a:t>Syed Faizan</a:t>
            </a:r>
            <a:endParaRPr/>
          </a:p>
          <a:p>
            <a:pPr marL="0" lvl="0" indent="0" algn="l" rtl="0">
              <a:lnSpc>
                <a:spcPct val="90000"/>
              </a:lnSpc>
              <a:spcBef>
                <a:spcPts val="1000"/>
              </a:spcBef>
              <a:spcAft>
                <a:spcPts val="0"/>
              </a:spcAft>
              <a:buClr>
                <a:schemeClr val="dk1"/>
              </a:buClr>
              <a:buSzPts val="2000"/>
              <a:buNone/>
            </a:pPr>
            <a:r>
              <a:rPr lang="en-US" sz="2000" b="1"/>
              <a:t>Christiana Adjei</a:t>
            </a:r>
            <a:endParaRPr/>
          </a:p>
          <a:p>
            <a:pPr marL="0" lvl="0" indent="0" algn="l" rtl="0">
              <a:lnSpc>
                <a:spcPct val="90000"/>
              </a:lnSpc>
              <a:spcBef>
                <a:spcPts val="1000"/>
              </a:spcBef>
              <a:spcAft>
                <a:spcPts val="0"/>
              </a:spcAft>
              <a:buClr>
                <a:schemeClr val="dk1"/>
              </a:buClr>
              <a:buSzPts val="2000"/>
              <a:buNone/>
            </a:pPr>
            <a:r>
              <a:rPr lang="en-US" sz="2000" b="1"/>
              <a:t>Emelia Doku</a:t>
            </a:r>
            <a:endParaRPr/>
          </a:p>
          <a:p>
            <a:pPr marL="0" lvl="0" indent="0" algn="l" rtl="0">
              <a:lnSpc>
                <a:spcPct val="90000"/>
              </a:lnSpc>
              <a:spcBef>
                <a:spcPts val="1000"/>
              </a:spcBef>
              <a:spcAft>
                <a:spcPts val="0"/>
              </a:spcAft>
              <a:buClr>
                <a:schemeClr val="dk1"/>
              </a:buClr>
              <a:buSzPts val="2000"/>
              <a:buNone/>
            </a:pPr>
            <a:r>
              <a:rPr lang="en-US" sz="2000" b="1"/>
              <a:t>Vraj Shah</a:t>
            </a:r>
            <a:endParaRPr/>
          </a:p>
          <a:p>
            <a:pPr marL="0" lvl="0" indent="0" algn="l" rtl="0">
              <a:lnSpc>
                <a:spcPct val="90000"/>
              </a:lnSpc>
              <a:spcBef>
                <a:spcPts val="1000"/>
              </a:spcBef>
              <a:spcAft>
                <a:spcPts val="0"/>
              </a:spcAft>
              <a:buClr>
                <a:schemeClr val="dk1"/>
              </a:buClr>
              <a:buSzPts val="2000"/>
              <a:buNone/>
            </a:pPr>
            <a:r>
              <a:rPr lang="en-US" sz="2000" b="1"/>
              <a:t>Shicheng Wan</a:t>
            </a:r>
            <a:endParaRPr/>
          </a:p>
          <a:p>
            <a:pPr marL="0" lvl="0" indent="0" algn="l" rtl="0">
              <a:lnSpc>
                <a:spcPct val="90000"/>
              </a:lnSpc>
              <a:spcBef>
                <a:spcPts val="1000"/>
              </a:spcBef>
              <a:spcAft>
                <a:spcPts val="0"/>
              </a:spcAft>
              <a:buClr>
                <a:schemeClr val="dk1"/>
              </a:buClr>
              <a:buSzPts val="2000"/>
              <a:buNone/>
            </a:pPr>
            <a:r>
              <a:rPr lang="en-US" sz="2000" b="1"/>
              <a:t>Pravalika Sorda</a:t>
            </a:r>
            <a:endParaRPr/>
          </a:p>
          <a:p>
            <a:pPr marL="0" lvl="0" indent="0" algn="l" rtl="0">
              <a:lnSpc>
                <a:spcPct val="90000"/>
              </a:lnSpc>
              <a:spcBef>
                <a:spcPts val="1000"/>
              </a:spcBef>
              <a:spcAft>
                <a:spcPts val="0"/>
              </a:spcAft>
              <a:buClr>
                <a:schemeClr val="dk1"/>
              </a:buClr>
              <a:buSzPts val="2000"/>
              <a:buNone/>
            </a:pPr>
            <a:r>
              <a:rPr lang="en-US" sz="2000" b="1"/>
              <a:t>Under the supervision of Dr. Jay Qi, PhD.</a:t>
            </a:r>
            <a:endParaRPr/>
          </a:p>
          <a:p>
            <a:pPr marL="0" lvl="0" indent="0" algn="l" rtl="0">
              <a:lnSpc>
                <a:spcPct val="90000"/>
              </a:lnSpc>
              <a:spcBef>
                <a:spcPts val="1000"/>
              </a:spcBef>
              <a:spcAft>
                <a:spcPts val="0"/>
              </a:spcAft>
              <a:buClr>
                <a:schemeClr val="dk1"/>
              </a:buClr>
              <a:buSzPts val="2000"/>
              <a:buNone/>
            </a:pPr>
            <a:endParaRPr sz="2000"/>
          </a:p>
        </p:txBody>
      </p:sp>
      <p:sp>
        <p:nvSpPr>
          <p:cNvPr id="96" name="Google Shape;96;p1"/>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 name="Google Shape;97;p1"/>
          <p:cNvSpPr/>
          <p:nvPr/>
        </p:nvSpPr>
        <p:spPr>
          <a:xfrm>
            <a:off x="6849687" y="357447"/>
            <a:ext cx="4845488" cy="2923587"/>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8" name="Google Shape;98;p1" descr="A red and white logo&#10;&#10;Description automatically generated"/>
          <p:cNvPicPr preferRelativeResize="0"/>
          <p:nvPr/>
        </p:nvPicPr>
        <p:blipFill rotWithShape="1">
          <a:blip r:embed="rId3">
            <a:alphaModFix/>
          </a:blip>
          <a:srcRect r="1377" b="1"/>
          <a:stretch/>
        </p:blipFill>
        <p:spPr>
          <a:xfrm>
            <a:off x="7083423" y="691998"/>
            <a:ext cx="4397433" cy="2298544"/>
          </a:xfrm>
          <a:prstGeom prst="rect">
            <a:avLst/>
          </a:prstGeom>
          <a:noFill/>
          <a:ln>
            <a:noFill/>
          </a:ln>
        </p:spPr>
      </p:pic>
      <p:sp>
        <p:nvSpPr>
          <p:cNvPr id="99" name="Google Shape;99;p1"/>
          <p:cNvSpPr/>
          <p:nvPr/>
        </p:nvSpPr>
        <p:spPr>
          <a:xfrm>
            <a:off x="6849687" y="3505479"/>
            <a:ext cx="4845488" cy="2923587"/>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0" name="Google Shape;100;p1"/>
          <p:cNvPicPr preferRelativeResize="0"/>
          <p:nvPr/>
        </p:nvPicPr>
        <p:blipFill rotWithShape="1">
          <a:blip r:embed="rId4">
            <a:alphaModFix/>
          </a:blip>
          <a:srcRect t="1199" b="-366"/>
          <a:stretch/>
        </p:blipFill>
        <p:spPr>
          <a:xfrm>
            <a:off x="8011263" y="3707894"/>
            <a:ext cx="2539888" cy="25187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3" name="Google Shape;193;p9"/>
          <p:cNvSpPr txBox="1">
            <a:spLocks noGrp="1"/>
          </p:cNvSpPr>
          <p:nvPr>
            <p:ph type="title"/>
          </p:nvPr>
        </p:nvSpPr>
        <p:spPr>
          <a:xfrm>
            <a:off x="223520" y="640823"/>
            <a:ext cx="3905504" cy="55831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Arial"/>
              <a:buNone/>
            </a:pPr>
            <a:r>
              <a:rPr lang="en-US" sz="5100"/>
              <a:t>Generational Makeup of immigrant populations</a:t>
            </a:r>
            <a:endParaRPr sz="5100">
              <a:solidFill>
                <a:schemeClr val="dk1"/>
              </a:solidFill>
              <a:latin typeface="Arial"/>
              <a:ea typeface="Arial"/>
              <a:cs typeface="Arial"/>
              <a:sym typeface="Arial"/>
            </a:endParaRPr>
          </a:p>
        </p:txBody>
      </p:sp>
      <p:sp>
        <p:nvSpPr>
          <p:cNvPr id="194" name="Google Shape;194;p9"/>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5" name="Google Shape;195;p9"/>
          <p:cNvPicPr preferRelativeResize="0">
            <a:picLocks noGrp="1"/>
          </p:cNvPicPr>
          <p:nvPr>
            <p:ph type="body" idx="1"/>
          </p:nvPr>
        </p:nvPicPr>
        <p:blipFill rotWithShape="1">
          <a:blip r:embed="rId3">
            <a:alphaModFix/>
          </a:blip>
          <a:srcRect l="-2847" r="-349"/>
          <a:stretch/>
        </p:blipFill>
        <p:spPr>
          <a:xfrm>
            <a:off x="4303776" y="630936"/>
            <a:ext cx="4517136" cy="3913632"/>
          </a:xfrm>
          <a:prstGeom prst="rect">
            <a:avLst/>
          </a:prstGeom>
          <a:noFill/>
          <a:ln>
            <a:noFill/>
          </a:ln>
        </p:spPr>
      </p:pic>
      <p:sp>
        <p:nvSpPr>
          <p:cNvPr id="196" name="Google Shape;196;p9"/>
          <p:cNvSpPr txBox="1"/>
          <p:nvPr/>
        </p:nvSpPr>
        <p:spPr>
          <a:xfrm>
            <a:off x="4654296" y="4798577"/>
            <a:ext cx="6894576" cy="1428487"/>
          </a:xfrm>
          <a:prstGeom prst="rect">
            <a:avLst/>
          </a:prstGeom>
          <a:noFill/>
          <a:ln>
            <a:noFill/>
          </a:ln>
        </p:spPr>
        <p:txBody>
          <a:bodyPr spcFirstLastPara="1" wrap="square" lIns="91425" tIns="45700" rIns="91425" bIns="45700" anchor="t" anchorCtr="0">
            <a:normAutofit/>
          </a:bodyPr>
          <a:lstStyle/>
          <a:p>
            <a:pPr marL="0" marR="0" lvl="0" indent="762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97" name="Google Shape;197;p9"/>
          <p:cNvSpPr/>
          <p:nvPr/>
        </p:nvSpPr>
        <p:spPr>
          <a:xfrm>
            <a:off x="4517571" y="4190626"/>
            <a:ext cx="7508095" cy="273921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Toronto and the GTHA have a higher percentage of first-generation immigrants, reflecting recent immigration trends in urban centers.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Canada has a larger proportion of third-generation or more immigrants, highlighting long-term immigration and established communities.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Actionable Insight:</a:t>
            </a:r>
            <a:r>
              <a:rPr lang="en-US" sz="1800" b="0" i="0" u="none" strike="noStrike" cap="none">
                <a:solidFill>
                  <a:schemeClr val="dk1"/>
                </a:solidFill>
                <a:latin typeface="Arial"/>
                <a:ea typeface="Arial"/>
                <a:cs typeface="Arial"/>
                <a:sym typeface="Arial"/>
              </a:rPr>
              <a:t> Develop policies and programs to support first-generation immigrants in Toronto and GTHA, while fostering inclusion in long-established communities.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Times New Roman"/>
              <a:buChar char="•"/>
            </a:pPr>
            <a:r>
              <a:rPr lang="en-US" sz="1400" b="0" i="0" u="none" strike="noStrike" cap="none">
                <a:solidFill>
                  <a:schemeClr val="dk1"/>
                </a:solidFill>
                <a:latin typeface="Times New Roman"/>
                <a:ea typeface="Times New Roman"/>
                <a:cs typeface="Times New Roman"/>
                <a:sym typeface="Times New Roman"/>
              </a:rPr>
              <a:t>Data source: </a:t>
            </a:r>
            <a:r>
              <a:rPr lang="en-US" sz="1400" b="0" i="0" u="sng" strike="noStrike" cap="non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Migration by age</a:t>
            </a:r>
            <a:r>
              <a:rPr lang="en-US" sz="1400" b="0" i="0" u="none" strike="noStrike" cap="none">
                <a:solidFill>
                  <a:schemeClr val="dk1"/>
                </a:solidFill>
                <a:latin typeface="Times New Roman"/>
                <a:ea typeface="Times New Roman"/>
                <a:cs typeface="Times New Roman"/>
                <a:sym typeface="Times New Roman"/>
              </a:rPr>
              <a:t> </a:t>
            </a:r>
            <a:r>
              <a:rPr lang="en-US" sz="1400" b="1" i="0" u="none" strike="noStrike" cap="none">
                <a:solidFill>
                  <a:srgbClr val="333333"/>
                </a:solidFill>
                <a:latin typeface="Lato"/>
                <a:ea typeface="Lato"/>
                <a:cs typeface="Lato"/>
                <a:sym typeface="Lato"/>
              </a:rPr>
              <a:t>Estimates of the components of international migration, by age and gender, annual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1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3" name="Google Shape;203;p10"/>
          <p:cNvSpPr txBox="1">
            <a:spLocks noGrp="1"/>
          </p:cNvSpPr>
          <p:nvPr>
            <p:ph type="title"/>
          </p:nvPr>
        </p:nvSpPr>
        <p:spPr>
          <a:xfrm>
            <a:off x="589560" y="856180"/>
            <a:ext cx="4560584" cy="11280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3100" b="1"/>
              <a:t>Estimated Population by Racialized Group in Toronto GTA 2021</a:t>
            </a:r>
            <a:br>
              <a:rPr lang="en-US" sz="2500"/>
            </a:br>
            <a:endParaRPr sz="2500"/>
          </a:p>
        </p:txBody>
      </p:sp>
      <p:grpSp>
        <p:nvGrpSpPr>
          <p:cNvPr id="204" name="Google Shape;204;p10"/>
          <p:cNvGrpSpPr/>
          <p:nvPr/>
        </p:nvGrpSpPr>
        <p:grpSpPr>
          <a:xfrm>
            <a:off x="0" y="1083484"/>
            <a:ext cx="355196" cy="673460"/>
            <a:chOff x="0" y="823811"/>
            <a:chExt cx="355196" cy="673460"/>
          </a:xfrm>
        </p:grpSpPr>
        <p:sp>
          <p:nvSpPr>
            <p:cNvPr id="205" name="Google Shape;205;p10"/>
            <p:cNvSpPr/>
            <p:nvPr/>
          </p:nvSpPr>
          <p:spPr>
            <a:xfrm>
              <a:off x="0" y="823811"/>
              <a:ext cx="87363"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6" name="Google Shape;206;p10"/>
            <p:cNvSpPr/>
            <p:nvPr/>
          </p:nvSpPr>
          <p:spPr>
            <a:xfrm>
              <a:off x="159341" y="823811"/>
              <a:ext cx="195855"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07" name="Google Shape;207;p10"/>
          <p:cNvSpPr/>
          <p:nvPr/>
        </p:nvSpPr>
        <p:spPr>
          <a:xfrm flipH="1">
            <a:off x="665085" y="2090569"/>
            <a:ext cx="4297680" cy="2743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8" name="Google Shape;208;p10"/>
          <p:cNvSpPr/>
          <p:nvPr/>
        </p:nvSpPr>
        <p:spPr>
          <a:xfrm>
            <a:off x="590719" y="2330505"/>
            <a:ext cx="4559425" cy="3979585"/>
          </a:xfrm>
          <a:prstGeom prst="rect">
            <a:avLst/>
          </a:prstGeom>
          <a:noFill/>
          <a:ln>
            <a:noFill/>
          </a:ln>
        </p:spPr>
        <p:txBody>
          <a:bodyPr spcFirstLastPara="1" wrap="square" lIns="91425" tIns="45700" rIns="91425" bIns="45700" anchor="ctr" anchorCtr="0">
            <a:normAutofit/>
          </a:bodyPr>
          <a:lstStyle/>
          <a:p>
            <a:pPr marL="0" marR="0" lvl="0" indent="-117475" algn="l" rtl="0">
              <a:lnSpc>
                <a:spcPct val="80000"/>
              </a:lnSpc>
              <a:spcBef>
                <a:spcPts val="0"/>
              </a:spcBef>
              <a:spcAft>
                <a:spcPts val="0"/>
              </a:spcAft>
              <a:buClr>
                <a:schemeClr val="dk1"/>
              </a:buClr>
              <a:buSzPts val="1850"/>
              <a:buFont typeface="Arial"/>
              <a:buChar char="•"/>
            </a:pPr>
            <a:r>
              <a:rPr lang="en-US" sz="1850" b="1" i="0" u="none" strike="noStrike" cap="none">
                <a:solidFill>
                  <a:schemeClr val="dk1"/>
                </a:solidFill>
                <a:latin typeface="Arial"/>
                <a:ea typeface="Arial"/>
                <a:cs typeface="Arial"/>
                <a:sym typeface="Arial"/>
              </a:rPr>
              <a:t>Diverse Demographics:</a:t>
            </a:r>
            <a:r>
              <a:rPr lang="en-US" sz="1850" b="0" i="0" u="none" strike="noStrike" cap="none">
                <a:solidFill>
                  <a:schemeClr val="dk1"/>
                </a:solidFill>
                <a:latin typeface="Arial"/>
                <a:ea typeface="Arial"/>
                <a:cs typeface="Arial"/>
                <a:sym typeface="Arial"/>
              </a:rPr>
              <a:t> South Asian (21.85%) and Chinese (15.13%) communities are the largest racialized groups in Toronto, reflecting the city’s multicultural nature.</a:t>
            </a:r>
            <a:endParaRPr sz="1400" b="0" i="0" u="none" strike="noStrike" cap="none">
              <a:solidFill>
                <a:srgbClr val="000000"/>
              </a:solidFill>
              <a:latin typeface="Arial"/>
              <a:ea typeface="Arial"/>
              <a:cs typeface="Arial"/>
              <a:sym typeface="Arial"/>
            </a:endParaRPr>
          </a:p>
          <a:p>
            <a:pPr marL="0" marR="0" lvl="0" indent="-117475" algn="l" rtl="0">
              <a:lnSpc>
                <a:spcPct val="80000"/>
              </a:lnSpc>
              <a:spcBef>
                <a:spcPts val="600"/>
              </a:spcBef>
              <a:spcAft>
                <a:spcPts val="0"/>
              </a:spcAft>
              <a:buClr>
                <a:schemeClr val="dk1"/>
              </a:buClr>
              <a:buSzPts val="1850"/>
              <a:buFont typeface="Arial"/>
              <a:buChar char="•"/>
            </a:pPr>
            <a:r>
              <a:rPr lang="en-US" sz="1850" b="1" i="0" u="none" strike="noStrike" cap="none">
                <a:solidFill>
                  <a:schemeClr val="dk1"/>
                </a:solidFill>
                <a:latin typeface="Arial"/>
                <a:ea typeface="Arial"/>
                <a:cs typeface="Arial"/>
                <a:sym typeface="Arial"/>
              </a:rPr>
              <a:t>Key Insights:</a:t>
            </a:r>
            <a:r>
              <a:rPr lang="en-US" sz="1850" b="0" i="0" u="none" strike="noStrike" cap="none">
                <a:solidFill>
                  <a:schemeClr val="dk1"/>
                </a:solidFill>
                <a:latin typeface="Arial"/>
                <a:ea typeface="Arial"/>
                <a:cs typeface="Arial"/>
                <a:sym typeface="Arial"/>
              </a:rPr>
              <a:t> Filipino (11.76%) and Black (10.08%) groups follow, highlighting the representation of various ethnic communities.</a:t>
            </a:r>
            <a:endParaRPr sz="1400" b="0" i="0" u="none" strike="noStrike" cap="none">
              <a:solidFill>
                <a:srgbClr val="000000"/>
              </a:solidFill>
              <a:latin typeface="Arial"/>
              <a:ea typeface="Arial"/>
              <a:cs typeface="Arial"/>
              <a:sym typeface="Arial"/>
            </a:endParaRPr>
          </a:p>
          <a:p>
            <a:pPr marL="0" marR="0" lvl="0" indent="-117475" algn="l" rtl="0">
              <a:lnSpc>
                <a:spcPct val="80000"/>
              </a:lnSpc>
              <a:spcBef>
                <a:spcPts val="600"/>
              </a:spcBef>
              <a:spcAft>
                <a:spcPts val="0"/>
              </a:spcAft>
              <a:buClr>
                <a:schemeClr val="dk1"/>
              </a:buClr>
              <a:buSzPts val="1850"/>
              <a:buFont typeface="Arial"/>
              <a:buChar char="•"/>
            </a:pPr>
            <a:r>
              <a:rPr lang="en-US" sz="1850" b="1" i="0" u="none" strike="noStrike" cap="none">
                <a:solidFill>
                  <a:schemeClr val="dk1"/>
                </a:solidFill>
                <a:latin typeface="Arial"/>
                <a:ea typeface="Arial"/>
                <a:cs typeface="Arial"/>
                <a:sym typeface="Arial"/>
              </a:rPr>
              <a:t>Action Points:</a:t>
            </a:r>
            <a:r>
              <a:rPr lang="en-US" sz="1850" b="0" i="0" u="none" strike="noStrike" cap="none">
                <a:solidFill>
                  <a:schemeClr val="dk1"/>
                </a:solidFill>
                <a:latin typeface="Arial"/>
                <a:ea typeface="Arial"/>
                <a:cs typeface="Arial"/>
                <a:sym typeface="Arial"/>
              </a:rPr>
              <a:t> Insights from these demographics can guide targeted policies, inclusive community programs, and culturally sensitive initiatives.</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600"/>
              </a:spcBef>
              <a:spcAft>
                <a:spcPts val="0"/>
              </a:spcAft>
              <a:buClr>
                <a:srgbClr val="000000"/>
              </a:buClr>
              <a:buSzPts val="1202"/>
              <a:buFont typeface="Arial"/>
              <a:buNone/>
            </a:pPr>
            <a:r>
              <a:rPr lang="en-US" sz="1202" b="0" i="0" u="none" strike="noStrike" cap="none">
                <a:solidFill>
                  <a:srgbClr val="333333"/>
                </a:solidFill>
                <a:latin typeface="Quattrocento Sans"/>
                <a:ea typeface="Quattrocento Sans"/>
                <a:cs typeface="Quattrocento Sans"/>
                <a:sym typeface="Quattrocento Sans"/>
              </a:rPr>
              <a:t>Statistics Canada. </a:t>
            </a:r>
            <a:r>
              <a:rPr lang="en-US" sz="1202" b="0" i="0" u="sng" strike="noStrike" cap="none">
                <a:solidFill>
                  <a:srgbClr val="284162"/>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Table 17-10-0146-01 Projected population by racialized group, generation status and other selected characteristics (x 1,000)</a:t>
            </a:r>
            <a:endParaRPr sz="1202" b="0" i="0" u="none" strike="noStrike" cap="none">
              <a:solidFill>
                <a:schemeClr val="dk1"/>
              </a:solidFill>
              <a:latin typeface="Arial"/>
              <a:ea typeface="Arial"/>
              <a:cs typeface="Arial"/>
              <a:sym typeface="Arial"/>
            </a:endParaRPr>
          </a:p>
        </p:txBody>
      </p:sp>
      <p:sp>
        <p:nvSpPr>
          <p:cNvPr id="209" name="Google Shape;209;p10"/>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0" name="Google Shape;210;p10"/>
          <p:cNvSpPr/>
          <p:nvPr/>
        </p:nvSpPr>
        <p:spPr>
          <a:xfrm>
            <a:off x="5685810" y="513853"/>
            <a:ext cx="6009366" cy="5834577"/>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1" name="Google Shape;211;p10"/>
          <p:cNvPicPr preferRelativeResize="0">
            <a:picLocks noGrp="1"/>
          </p:cNvPicPr>
          <p:nvPr>
            <p:ph type="body" idx="1"/>
          </p:nvPr>
        </p:nvPicPr>
        <p:blipFill rotWithShape="1">
          <a:blip r:embed="rId4">
            <a:alphaModFix/>
          </a:blip>
          <a:srcRect l="8202" r="31965" b="-2"/>
          <a:stretch/>
        </p:blipFill>
        <p:spPr>
          <a:xfrm>
            <a:off x="5977788" y="799352"/>
            <a:ext cx="5425410" cy="5259296"/>
          </a:xfrm>
          <a:prstGeom prst="rect">
            <a:avLst/>
          </a:prstGeom>
          <a:noFill/>
          <a:ln>
            <a:noFill/>
          </a:ln>
        </p:spPr>
      </p:pic>
      <p:sp>
        <p:nvSpPr>
          <p:cNvPr id="212" name="Google Shape;212;p10"/>
          <p:cNvSpPr txBox="1"/>
          <p:nvPr/>
        </p:nvSpPr>
        <p:spPr>
          <a:xfrm>
            <a:off x="4654296" y="4798577"/>
            <a:ext cx="6894576" cy="1428487"/>
          </a:xfrm>
          <a:prstGeom prst="rect">
            <a:avLst/>
          </a:prstGeom>
          <a:noFill/>
          <a:ln>
            <a:noFill/>
          </a:ln>
        </p:spPr>
        <p:txBody>
          <a:bodyPr spcFirstLastPara="1" wrap="square" lIns="91425" tIns="45700" rIns="91425" bIns="45700" anchor="t" anchorCtr="0">
            <a:normAutofit/>
          </a:bodyPr>
          <a:lstStyle/>
          <a:p>
            <a:pPr marL="0" marR="0" lvl="0" indent="95250" algn="l" rtl="0">
              <a:lnSpc>
                <a:spcPct val="90000"/>
              </a:lnSpc>
              <a:spcBef>
                <a:spcPts val="0"/>
              </a:spcBef>
              <a:spcAft>
                <a:spcPts val="0"/>
              </a:spcAft>
              <a:buClr>
                <a:schemeClr val="dk1"/>
              </a:buClr>
              <a:buSzPts val="1500"/>
              <a:buFont typeface="Arial"/>
              <a:buNone/>
            </a:pPr>
            <a:endParaRPr sz="1500" b="1"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8" name="Google Shape;218;p11"/>
          <p:cNvSpPr txBox="1">
            <a:spLocks noGrp="1"/>
          </p:cNvSpPr>
          <p:nvPr>
            <p:ph type="title"/>
          </p:nvPr>
        </p:nvSpPr>
        <p:spPr>
          <a:xfrm>
            <a:off x="630936" y="640823"/>
            <a:ext cx="3419856" cy="55831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Arial"/>
              <a:buNone/>
            </a:pPr>
            <a:r>
              <a:rPr lang="en-US" sz="5400"/>
              <a:t>Projected Racialized groups population in 2041</a:t>
            </a:r>
            <a:endParaRPr sz="5400">
              <a:solidFill>
                <a:schemeClr val="dk1"/>
              </a:solidFill>
              <a:latin typeface="Arial"/>
              <a:ea typeface="Arial"/>
              <a:cs typeface="Arial"/>
              <a:sym typeface="Arial"/>
            </a:endParaRPr>
          </a:p>
        </p:txBody>
      </p:sp>
      <p:sp>
        <p:nvSpPr>
          <p:cNvPr id="219" name="Google Shape;219;p11"/>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20" name="Google Shape;220;p11"/>
          <p:cNvPicPr preferRelativeResize="0">
            <a:picLocks noGrp="1"/>
          </p:cNvPicPr>
          <p:nvPr>
            <p:ph type="body" idx="1"/>
          </p:nvPr>
        </p:nvPicPr>
        <p:blipFill rotWithShape="1">
          <a:blip r:embed="rId3">
            <a:alphaModFix/>
          </a:blip>
          <a:srcRect l="-441" t="-1051" r="-873" b="1049"/>
          <a:stretch/>
        </p:blipFill>
        <p:spPr>
          <a:xfrm>
            <a:off x="4654296" y="630935"/>
            <a:ext cx="6298184" cy="4167641"/>
          </a:xfrm>
          <a:prstGeom prst="rect">
            <a:avLst/>
          </a:prstGeom>
          <a:noFill/>
          <a:ln>
            <a:noFill/>
          </a:ln>
        </p:spPr>
      </p:pic>
      <p:sp>
        <p:nvSpPr>
          <p:cNvPr id="221" name="Google Shape;221;p11"/>
          <p:cNvSpPr txBox="1"/>
          <p:nvPr/>
        </p:nvSpPr>
        <p:spPr>
          <a:xfrm>
            <a:off x="4654296" y="4798577"/>
            <a:ext cx="6894576" cy="1428487"/>
          </a:xfrm>
          <a:prstGeom prst="rect">
            <a:avLst/>
          </a:prstGeom>
          <a:noFill/>
          <a:ln>
            <a:noFill/>
          </a:ln>
        </p:spPr>
        <p:txBody>
          <a:bodyPr spcFirstLastPara="1" wrap="square" lIns="91425" tIns="45700" rIns="91425" bIns="45700" anchor="t" anchorCtr="0">
            <a:normAutofit/>
          </a:bodyPr>
          <a:lstStyle/>
          <a:p>
            <a:pPr marL="0" marR="0" lvl="0" indent="762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222" name="Google Shape;222;p11"/>
          <p:cNvSpPr/>
          <p:nvPr/>
        </p:nvSpPr>
        <p:spPr>
          <a:xfrm flipH="1">
            <a:off x="4888991" y="4586972"/>
            <a:ext cx="7070490" cy="212365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Growing Diversity:</a:t>
            </a:r>
            <a:r>
              <a:rPr lang="en-US" sz="1800" b="0" i="0" u="none" strike="noStrike" cap="none">
                <a:solidFill>
                  <a:schemeClr val="dk1"/>
                </a:solidFill>
                <a:latin typeface="Arial"/>
                <a:ea typeface="Arial"/>
                <a:cs typeface="Arial"/>
                <a:sym typeface="Arial"/>
              </a:rPr>
              <a:t> South Asian, Chinese, and Filipino populations will significantly grow, shaping Greater Toronto's multicultural landscape by 2041.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Actionable Insight:</a:t>
            </a:r>
            <a:r>
              <a:rPr lang="en-US" sz="1800" b="0" i="0" u="none" strike="noStrike" cap="none">
                <a:solidFill>
                  <a:schemeClr val="dk1"/>
                </a:solidFill>
                <a:latin typeface="Arial"/>
                <a:ea typeface="Arial"/>
                <a:cs typeface="Arial"/>
                <a:sym typeface="Arial"/>
              </a:rPr>
              <a:t> Strengthen inclusive policies and multicultural programs to support diverse communities and address unique socio-economic challenges effectively.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33333"/>
                </a:solidFill>
                <a:latin typeface="Quattrocento Sans"/>
                <a:ea typeface="Quattrocento Sans"/>
                <a:cs typeface="Quattrocento Sans"/>
                <a:sym typeface="Quattrocento Sans"/>
              </a:rPr>
              <a:t>Statistics Canada. </a:t>
            </a:r>
            <a:r>
              <a:rPr lang="en-US" sz="1200" b="0" i="0" u="sng" strike="noStrike" cap="none">
                <a:solidFill>
                  <a:srgbClr val="284162"/>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Table 17-10-0146-01 Projected population by racialized group, generation status and other selected characteristics (x 1,000)</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8" name="Google Shape;228;p12"/>
          <p:cNvSpPr txBox="1">
            <a:spLocks noGrp="1"/>
          </p:cNvSpPr>
          <p:nvPr>
            <p:ph type="title"/>
          </p:nvPr>
        </p:nvSpPr>
        <p:spPr>
          <a:xfrm>
            <a:off x="630936" y="640823"/>
            <a:ext cx="3419856" cy="394489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Arial"/>
              <a:buNone/>
            </a:pPr>
            <a:r>
              <a:rPr lang="en-US" sz="5400"/>
              <a:t>Projected Racialized population in 2041</a:t>
            </a:r>
            <a:endParaRPr sz="5400">
              <a:solidFill>
                <a:schemeClr val="dk1"/>
              </a:solidFill>
              <a:latin typeface="Arial"/>
              <a:ea typeface="Arial"/>
              <a:cs typeface="Arial"/>
              <a:sym typeface="Arial"/>
            </a:endParaRPr>
          </a:p>
        </p:txBody>
      </p:sp>
      <p:sp>
        <p:nvSpPr>
          <p:cNvPr id="229" name="Google Shape;229;p12"/>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0" name="Google Shape;230;p12"/>
          <p:cNvPicPr preferRelativeResize="0">
            <a:picLocks noGrp="1"/>
          </p:cNvPicPr>
          <p:nvPr>
            <p:ph type="body" idx="1"/>
          </p:nvPr>
        </p:nvPicPr>
        <p:blipFill rotWithShape="1">
          <a:blip r:embed="rId3">
            <a:alphaModFix/>
          </a:blip>
          <a:srcRect l="17276" t="-1051" r="-416" b="1049"/>
          <a:stretch/>
        </p:blipFill>
        <p:spPr>
          <a:xfrm>
            <a:off x="5518912" y="672084"/>
            <a:ext cx="6673088" cy="3913632"/>
          </a:xfrm>
          <a:prstGeom prst="rect">
            <a:avLst/>
          </a:prstGeom>
          <a:noFill/>
          <a:ln>
            <a:noFill/>
          </a:ln>
        </p:spPr>
      </p:pic>
      <p:sp>
        <p:nvSpPr>
          <p:cNvPr id="231" name="Google Shape;231;p12"/>
          <p:cNvSpPr txBox="1"/>
          <p:nvPr/>
        </p:nvSpPr>
        <p:spPr>
          <a:xfrm>
            <a:off x="4654296" y="4798577"/>
            <a:ext cx="6894576" cy="744819"/>
          </a:xfrm>
          <a:prstGeom prst="rect">
            <a:avLst/>
          </a:prstGeom>
          <a:noFill/>
          <a:ln>
            <a:noFill/>
          </a:ln>
        </p:spPr>
        <p:txBody>
          <a:bodyPr spcFirstLastPara="1" wrap="square" lIns="91425" tIns="45700" rIns="91425" bIns="45700" anchor="t" anchorCtr="0">
            <a:spAutoFit/>
          </a:bodyPr>
          <a:lstStyle/>
          <a:p>
            <a:pPr marL="0" marR="0" lvl="0" indent="762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a:p>
            <a:pPr marL="514350" marR="0" lvl="1" indent="0" algn="l" rtl="0">
              <a:lnSpc>
                <a:spcPct val="90000"/>
              </a:lnSpc>
              <a:spcBef>
                <a:spcPts val="60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76200" algn="l" rtl="0">
              <a:lnSpc>
                <a:spcPct val="90000"/>
              </a:lnSpc>
              <a:spcBef>
                <a:spcPts val="60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232" name="Google Shape;232;p12"/>
          <p:cNvSpPr/>
          <p:nvPr/>
        </p:nvSpPr>
        <p:spPr>
          <a:xfrm>
            <a:off x="4809744" y="4493383"/>
            <a:ext cx="7044436" cy="240065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Significant Growth:</a:t>
            </a:r>
            <a:r>
              <a:rPr lang="en-US" sz="1800" b="0" i="0" u="none" strike="noStrike" cap="none">
                <a:solidFill>
                  <a:schemeClr val="dk1"/>
                </a:solidFill>
                <a:latin typeface="Arial"/>
                <a:ea typeface="Arial"/>
                <a:cs typeface="Arial"/>
                <a:sym typeface="Arial"/>
              </a:rPr>
              <a:t> Many cities, including Toronto, Vancouver, and Calgary, are projected to see substantial increases in racialized populations by 2041.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Regional Variations:</a:t>
            </a:r>
            <a:r>
              <a:rPr lang="en-US" sz="1800" b="0" i="0" u="none" strike="noStrike" cap="none">
                <a:solidFill>
                  <a:schemeClr val="dk1"/>
                </a:solidFill>
                <a:latin typeface="Arial"/>
                <a:ea typeface="Arial"/>
                <a:cs typeface="Arial"/>
                <a:sym typeface="Arial"/>
              </a:rPr>
              <a:t> The proportion varies widely across cities, reflecting diverse demographic trends.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Historical Context:</a:t>
            </a:r>
            <a:r>
              <a:rPr lang="en-US" sz="1800" b="0" i="0" u="none" strike="noStrike" cap="none">
                <a:solidFill>
                  <a:schemeClr val="dk1"/>
                </a:solidFill>
                <a:latin typeface="Arial"/>
                <a:ea typeface="Arial"/>
                <a:cs typeface="Arial"/>
                <a:sym typeface="Arial"/>
              </a:rPr>
              <a:t> The map includes estimated racialized population percentages from 2016 for comparison.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33333"/>
                </a:solidFill>
                <a:latin typeface="Quattrocento Sans"/>
                <a:ea typeface="Quattrocento Sans"/>
                <a:cs typeface="Quattrocento Sans"/>
                <a:sym typeface="Quattrocento Sans"/>
              </a:rPr>
              <a:t>Statistics Canada. </a:t>
            </a:r>
            <a:r>
              <a:rPr lang="en-US" sz="1200" b="0" i="0" u="sng" strike="noStrike" cap="none">
                <a:solidFill>
                  <a:srgbClr val="284162"/>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Table 17-10-0146-01 Projected population by racialized group, generation status and other selected characteristics (x 1,000)</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sp>
        <p:nvSpPr>
          <p:cNvPr id="237" name="Google Shape;237;p13"/>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 name="Google Shape;238;p13"/>
          <p:cNvSpPr txBox="1">
            <a:spLocks noGrp="1"/>
          </p:cNvSpPr>
          <p:nvPr>
            <p:ph type="title"/>
          </p:nvPr>
        </p:nvSpPr>
        <p:spPr>
          <a:xfrm>
            <a:off x="589560" y="856180"/>
            <a:ext cx="4560584" cy="11280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Arial"/>
              <a:buNone/>
            </a:pPr>
            <a:r>
              <a:rPr lang="en-US" sz="3400"/>
              <a:t>Most Youthful Toronto Neighborhoods</a:t>
            </a:r>
            <a:endParaRPr sz="3400"/>
          </a:p>
        </p:txBody>
      </p:sp>
      <p:grpSp>
        <p:nvGrpSpPr>
          <p:cNvPr id="239" name="Google Shape;239;p13"/>
          <p:cNvGrpSpPr/>
          <p:nvPr/>
        </p:nvGrpSpPr>
        <p:grpSpPr>
          <a:xfrm>
            <a:off x="0" y="1083484"/>
            <a:ext cx="355196" cy="673460"/>
            <a:chOff x="0" y="823811"/>
            <a:chExt cx="355196" cy="673460"/>
          </a:xfrm>
        </p:grpSpPr>
        <p:sp>
          <p:nvSpPr>
            <p:cNvPr id="240" name="Google Shape;240;p13"/>
            <p:cNvSpPr/>
            <p:nvPr/>
          </p:nvSpPr>
          <p:spPr>
            <a:xfrm>
              <a:off x="0" y="823811"/>
              <a:ext cx="87363"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 name="Google Shape;241;p13"/>
            <p:cNvSpPr/>
            <p:nvPr/>
          </p:nvSpPr>
          <p:spPr>
            <a:xfrm>
              <a:off x="159341" y="823811"/>
              <a:ext cx="195855"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42" name="Google Shape;242;p13"/>
          <p:cNvSpPr/>
          <p:nvPr/>
        </p:nvSpPr>
        <p:spPr>
          <a:xfrm flipH="1">
            <a:off x="665085" y="2090569"/>
            <a:ext cx="4297680" cy="2743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3" name="Google Shape;243;p13"/>
          <p:cNvSpPr txBox="1">
            <a:spLocks noGrp="1"/>
          </p:cNvSpPr>
          <p:nvPr>
            <p:ph type="body" idx="1"/>
          </p:nvPr>
        </p:nvSpPr>
        <p:spPr>
          <a:xfrm>
            <a:off x="590719" y="2330505"/>
            <a:ext cx="4559425" cy="3979585"/>
          </a:xfrm>
          <a:prstGeom prst="rect">
            <a:avLst/>
          </a:prstGeom>
          <a:noFill/>
          <a:ln>
            <a:noFill/>
          </a:ln>
        </p:spPr>
        <p:txBody>
          <a:bodyPr spcFirstLastPara="1" wrap="square" lIns="91425" tIns="45700" rIns="91425" bIns="45700" anchor="ctr" anchorCtr="0">
            <a:normAutofit/>
          </a:bodyPr>
          <a:lstStyle/>
          <a:p>
            <a:pPr marL="228600" lvl="0" indent="-120650" algn="l" rtl="0">
              <a:lnSpc>
                <a:spcPct val="90000"/>
              </a:lnSpc>
              <a:spcBef>
                <a:spcPts val="0"/>
              </a:spcBef>
              <a:spcAft>
                <a:spcPts val="0"/>
              </a:spcAft>
              <a:buClr>
                <a:schemeClr val="dk1"/>
              </a:buClr>
              <a:buSzPts val="1700"/>
              <a:buFont typeface="Arial"/>
              <a:buNone/>
            </a:pPr>
            <a:endParaRPr sz="1700" b="1"/>
          </a:p>
          <a:p>
            <a:pPr marL="228600" lvl="0" indent="-120650" algn="l" rtl="0">
              <a:lnSpc>
                <a:spcPct val="90000"/>
              </a:lnSpc>
              <a:spcBef>
                <a:spcPts val="1000"/>
              </a:spcBef>
              <a:spcAft>
                <a:spcPts val="0"/>
              </a:spcAft>
              <a:buClr>
                <a:schemeClr val="dk1"/>
              </a:buClr>
              <a:buSzPts val="1700"/>
              <a:buNone/>
            </a:pPr>
            <a:endParaRPr sz="1700" b="1"/>
          </a:p>
        </p:txBody>
      </p:sp>
      <p:sp>
        <p:nvSpPr>
          <p:cNvPr id="244" name="Google Shape;244;p13"/>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5" name="Google Shape;245;p13"/>
          <p:cNvSpPr/>
          <p:nvPr/>
        </p:nvSpPr>
        <p:spPr>
          <a:xfrm>
            <a:off x="5685810" y="513853"/>
            <a:ext cx="6009366" cy="5834577"/>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46" name="Google Shape;246;p13"/>
          <p:cNvPicPr preferRelativeResize="0"/>
          <p:nvPr/>
        </p:nvPicPr>
        <p:blipFill rotWithShape="1">
          <a:blip r:embed="rId3">
            <a:alphaModFix/>
          </a:blip>
          <a:srcRect l="13185" r="17957" b="1"/>
          <a:stretch/>
        </p:blipFill>
        <p:spPr>
          <a:xfrm>
            <a:off x="5977788" y="799352"/>
            <a:ext cx="5425410" cy="5259296"/>
          </a:xfrm>
          <a:prstGeom prst="rect">
            <a:avLst/>
          </a:prstGeom>
          <a:noFill/>
          <a:ln>
            <a:noFill/>
          </a:ln>
        </p:spPr>
      </p:pic>
      <p:sp>
        <p:nvSpPr>
          <p:cNvPr id="247" name="Google Shape;247;p13"/>
          <p:cNvSpPr/>
          <p:nvPr/>
        </p:nvSpPr>
        <p:spPr>
          <a:xfrm>
            <a:off x="608400" y="2346465"/>
            <a:ext cx="5064138" cy="369331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Youth-Centric Neighborhoods:</a:t>
            </a:r>
            <a:r>
              <a:rPr lang="en-US" sz="1800" b="0" i="0" u="none" strike="noStrike" cap="none">
                <a:solidFill>
                  <a:schemeClr val="dk1"/>
                </a:solidFill>
                <a:latin typeface="Arial"/>
                <a:ea typeface="Arial"/>
                <a:cs typeface="Arial"/>
                <a:sym typeface="Arial"/>
              </a:rPr>
              <a:t> West Humber-Clairville and Mount Olive-Silverstone-Jamestown show the highest proportions of children (0-14) and youth (15-24), making them focal points for targeted initiatives.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Key Insight:</a:t>
            </a:r>
            <a:r>
              <a:rPr lang="en-US" sz="1800" b="0" i="0" u="none" strike="noStrike" cap="none">
                <a:solidFill>
                  <a:schemeClr val="dk1"/>
                </a:solidFill>
                <a:latin typeface="Arial"/>
                <a:ea typeface="Arial"/>
                <a:cs typeface="Arial"/>
                <a:sym typeface="Arial"/>
              </a:rPr>
              <a:t> These areas represent a significant portion of Toronto’s young population, emphasizing their importance in planning youth engagement programs.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Actionable Opportunities:</a:t>
            </a:r>
            <a:r>
              <a:rPr lang="en-US" sz="1800" b="0" i="0" u="none" strike="noStrike" cap="none">
                <a:solidFill>
                  <a:schemeClr val="dk1"/>
                </a:solidFill>
                <a:latin typeface="Arial"/>
                <a:ea typeface="Arial"/>
                <a:cs typeface="Arial"/>
                <a:sym typeface="Arial"/>
              </a:rPr>
              <a:t> Investment in after-school programs, sports facilities, and community centers can significantly enhance support for youth in these neighborhoods. </a:t>
            </a:r>
            <a:endParaRPr sz="1400" b="0" i="0" u="none" strike="noStrike" cap="none">
              <a:solidFill>
                <a:srgbClr val="000000"/>
              </a:solidFill>
              <a:latin typeface="Arial"/>
              <a:ea typeface="Arial"/>
              <a:cs typeface="Arial"/>
              <a:sym typeface="Arial"/>
            </a:endParaRPr>
          </a:p>
        </p:txBody>
      </p:sp>
      <p:sp>
        <p:nvSpPr>
          <p:cNvPr id="248" name="Google Shape;248;p13"/>
          <p:cNvSpPr txBox="1"/>
          <p:nvPr/>
        </p:nvSpPr>
        <p:spPr>
          <a:xfrm>
            <a:off x="903766" y="6039784"/>
            <a:ext cx="455942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Noto Sans"/>
                <a:ea typeface="Noto Sans"/>
                <a:cs typeface="Noto Sans"/>
                <a:sym typeface="Noto Sans"/>
              </a:rPr>
              <a:t>Statistics Canada. </a:t>
            </a:r>
            <a:r>
              <a:rPr lang="en-US" sz="1800" b="0" i="0" u="sng" strike="noStrike" cap="none">
                <a:solidFill>
                  <a:srgbClr val="284162"/>
                </a:solidFill>
                <a:latin typeface="Noto Sans"/>
                <a:ea typeface="Noto Sans"/>
                <a:cs typeface="Noto Sans"/>
                <a:sym typeface="Noto Sans"/>
                <a:hlinkClick r:id="rId4">
                  <a:extLst>
                    <a:ext uri="{A12FA001-AC4F-418D-AE19-62706E023703}">
                      <ahyp:hlinkClr xmlns:ahyp="http://schemas.microsoft.com/office/drawing/2018/hyperlinkcolor" val="tx"/>
                    </a:ext>
                  </a:extLst>
                </a:hlinkClick>
              </a:rPr>
              <a:t>Table 17-10-0009-01  Population estimates, quarterly</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14"/>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4" name="Google Shape;254;p14"/>
          <p:cNvSpPr txBox="1">
            <a:spLocks noGrp="1"/>
          </p:cNvSpPr>
          <p:nvPr>
            <p:ph type="title"/>
          </p:nvPr>
        </p:nvSpPr>
        <p:spPr>
          <a:xfrm>
            <a:off x="793662" y="386930"/>
            <a:ext cx="10066122" cy="12984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 Toronto Neighborhoods with most seniors</a:t>
            </a:r>
            <a:endParaRPr/>
          </a:p>
        </p:txBody>
      </p:sp>
      <p:sp>
        <p:nvSpPr>
          <p:cNvPr id="255" name="Google Shape;255;p14"/>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6" name="Google Shape;256;p14"/>
          <p:cNvSpPr/>
          <p:nvPr/>
        </p:nvSpPr>
        <p:spPr>
          <a:xfrm>
            <a:off x="0" y="2203079"/>
            <a:ext cx="11383362" cy="4267991"/>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7" name="Google Shape;257;p14"/>
          <p:cNvSpPr txBox="1">
            <a:spLocks noGrp="1"/>
          </p:cNvSpPr>
          <p:nvPr>
            <p:ph type="body" idx="1"/>
          </p:nvPr>
        </p:nvSpPr>
        <p:spPr>
          <a:xfrm>
            <a:off x="793661" y="2599509"/>
            <a:ext cx="4530898" cy="3639450"/>
          </a:xfrm>
          <a:prstGeom prst="rect">
            <a:avLst/>
          </a:prstGeom>
          <a:noFill/>
          <a:ln>
            <a:noFill/>
          </a:ln>
        </p:spPr>
        <p:txBody>
          <a:bodyPr spcFirstLastPara="1" wrap="square" lIns="91425" tIns="45700" rIns="91425" bIns="45700" anchor="ctr" anchorCtr="0">
            <a:normAutofit/>
          </a:bodyPr>
          <a:lstStyle/>
          <a:p>
            <a:pPr marL="228600" lvl="0" indent="-120650" algn="l" rtl="0">
              <a:lnSpc>
                <a:spcPct val="90000"/>
              </a:lnSpc>
              <a:spcBef>
                <a:spcPts val="0"/>
              </a:spcBef>
              <a:spcAft>
                <a:spcPts val="0"/>
              </a:spcAft>
              <a:buClr>
                <a:schemeClr val="dk1"/>
              </a:buClr>
              <a:buSzPts val="1700"/>
              <a:buFont typeface="Arial"/>
              <a:buNone/>
            </a:pPr>
            <a:endParaRPr sz="1700" b="1"/>
          </a:p>
          <a:p>
            <a:pPr marL="228600" lvl="0" indent="-120650" algn="l" rtl="0">
              <a:lnSpc>
                <a:spcPct val="90000"/>
              </a:lnSpc>
              <a:spcBef>
                <a:spcPts val="1000"/>
              </a:spcBef>
              <a:spcAft>
                <a:spcPts val="0"/>
              </a:spcAft>
              <a:buClr>
                <a:schemeClr val="dk1"/>
              </a:buClr>
              <a:buSzPts val="1700"/>
              <a:buNone/>
            </a:pPr>
            <a:endParaRPr sz="1700" b="1"/>
          </a:p>
        </p:txBody>
      </p:sp>
      <p:pic>
        <p:nvPicPr>
          <p:cNvPr id="258" name="Google Shape;258;p14"/>
          <p:cNvPicPr preferRelativeResize="0"/>
          <p:nvPr/>
        </p:nvPicPr>
        <p:blipFill rotWithShape="1">
          <a:blip r:embed="rId3">
            <a:alphaModFix/>
          </a:blip>
          <a:srcRect t="885" r="2" b="1987"/>
          <a:stretch/>
        </p:blipFill>
        <p:spPr>
          <a:xfrm>
            <a:off x="5911532" y="2484255"/>
            <a:ext cx="5150277" cy="3714244"/>
          </a:xfrm>
          <a:prstGeom prst="rect">
            <a:avLst/>
          </a:prstGeom>
          <a:noFill/>
          <a:ln>
            <a:noFill/>
          </a:ln>
        </p:spPr>
      </p:pic>
      <p:sp>
        <p:nvSpPr>
          <p:cNvPr id="259" name="Google Shape;259;p14"/>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0" name="Google Shape;260;p14"/>
          <p:cNvSpPr/>
          <p:nvPr/>
        </p:nvSpPr>
        <p:spPr>
          <a:xfrm>
            <a:off x="0" y="2210128"/>
            <a:ext cx="5667153" cy="384720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Key Insight:</a:t>
            </a:r>
            <a:r>
              <a:rPr lang="en-US" sz="1800" b="0" i="0" u="none" strike="noStrike" cap="none">
                <a:solidFill>
                  <a:schemeClr val="dk1"/>
                </a:solidFill>
                <a:latin typeface="Arial"/>
                <a:ea typeface="Arial"/>
                <a:cs typeface="Arial"/>
                <a:sym typeface="Arial"/>
              </a:rPr>
              <a:t> Banbury-Don Mills leads with the highest proportion of seniors (30.4%), highlighting it as a significant area for senior-focused policies and services.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Top Neighborhoods:</a:t>
            </a:r>
            <a:r>
              <a:rPr lang="en-US" sz="1800" b="0" i="0" u="none" strike="noStrike" cap="none">
                <a:solidFill>
                  <a:schemeClr val="dk1"/>
                </a:solidFill>
                <a:latin typeface="Arial"/>
                <a:ea typeface="Arial"/>
                <a:cs typeface="Arial"/>
                <a:sym typeface="Arial"/>
              </a:rPr>
              <a:t> Other notable neighborhoods include Agincourt North and Annex, both with approximately 28.7% senior population.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Policy Implication:</a:t>
            </a:r>
            <a:r>
              <a:rPr lang="en-US" sz="1800" b="0" i="0" u="none" strike="noStrike" cap="none">
                <a:solidFill>
                  <a:schemeClr val="dk1"/>
                </a:solidFill>
                <a:latin typeface="Arial"/>
                <a:ea typeface="Arial"/>
                <a:cs typeface="Arial"/>
                <a:sym typeface="Arial"/>
              </a:rPr>
              <a:t> These areas require targeted infrastructure, healthcare, and social support tailored to aging demographics.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33333"/>
                </a:solidFill>
                <a:latin typeface="Noto Sans"/>
                <a:ea typeface="Noto Sans"/>
                <a:cs typeface="Noto Sans"/>
                <a:sym typeface="Noto Sans"/>
              </a:rPr>
              <a:t>Statistics Canada. </a:t>
            </a:r>
            <a:r>
              <a:rPr lang="en-US" sz="1400" b="0" i="0" u="sng" strike="noStrike" cap="none">
                <a:solidFill>
                  <a:srgbClr val="284162"/>
                </a:solidFill>
                <a:latin typeface="Noto Sans"/>
                <a:ea typeface="Noto Sans"/>
                <a:cs typeface="Noto Sans"/>
                <a:sym typeface="Noto Sans"/>
                <a:hlinkClick r:id="rId4">
                  <a:extLst>
                    <a:ext uri="{A12FA001-AC4F-418D-AE19-62706E023703}">
                      <ahyp:hlinkClr xmlns:ahyp="http://schemas.microsoft.com/office/drawing/2018/hyperlinkcolor" val="tx"/>
                    </a:ext>
                  </a:extLst>
                </a:hlinkClick>
              </a:rPr>
              <a:t>Table 17-10-0009-01  Population estimates, quarterly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15"/>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6" name="Google Shape;266;p15"/>
          <p:cNvSpPr txBox="1">
            <a:spLocks noGrp="1"/>
          </p:cNvSpPr>
          <p:nvPr>
            <p:ph type="title"/>
          </p:nvPr>
        </p:nvSpPr>
        <p:spPr>
          <a:xfrm>
            <a:off x="517889" y="4883544"/>
            <a:ext cx="3876086" cy="15569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en-US" sz="3200" b="1"/>
              <a:t>Education in the Toronto populace</a:t>
            </a:r>
            <a:endParaRPr sz="3200" b="1"/>
          </a:p>
        </p:txBody>
      </p:sp>
      <p:sp>
        <p:nvSpPr>
          <p:cNvPr id="267" name="Google Shape;267;p15"/>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8" name="Google Shape;268;p15"/>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69" name="Google Shape;269;p15"/>
          <p:cNvPicPr preferRelativeResize="0">
            <a:picLocks noGrp="1"/>
          </p:cNvPicPr>
          <p:nvPr>
            <p:ph type="body" idx="1"/>
          </p:nvPr>
        </p:nvPicPr>
        <p:blipFill rotWithShape="1">
          <a:blip r:embed="rId3">
            <a:alphaModFix/>
          </a:blip>
          <a:srcRect t="15139" b="15139"/>
          <a:stretch/>
        </p:blipFill>
        <p:spPr>
          <a:xfrm>
            <a:off x="959205" y="364142"/>
            <a:ext cx="10369645" cy="3867993"/>
          </a:xfrm>
          <a:prstGeom prst="rect">
            <a:avLst/>
          </a:prstGeom>
          <a:noFill/>
          <a:ln>
            <a:noFill/>
          </a:ln>
        </p:spPr>
      </p:pic>
      <p:sp>
        <p:nvSpPr>
          <p:cNvPr id="270" name="Google Shape;270;p15"/>
          <p:cNvSpPr/>
          <p:nvPr/>
        </p:nvSpPr>
        <p:spPr>
          <a:xfrm rot="5400000" flipH="1">
            <a:off x="4001107" y="5661132"/>
            <a:ext cx="1463040"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 name="Google Shape;271;p15"/>
          <p:cNvSpPr/>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0" marR="0" lvl="0" indent="-70167" algn="l" rtl="0">
              <a:lnSpc>
                <a:spcPct val="70000"/>
              </a:lnSpc>
              <a:spcBef>
                <a:spcPts val="0"/>
              </a:spcBef>
              <a:spcAft>
                <a:spcPts val="0"/>
              </a:spcAft>
              <a:buClr>
                <a:schemeClr val="dk1"/>
              </a:buClr>
              <a:buSzPts val="1105"/>
              <a:buFont typeface="Arial"/>
              <a:buChar char="•"/>
            </a:pPr>
            <a:r>
              <a:rPr lang="en-US" sz="1105" b="1" i="0" u="none" strike="noStrike" cap="none">
                <a:solidFill>
                  <a:schemeClr val="dk1"/>
                </a:solidFill>
                <a:latin typeface="Arial"/>
                <a:ea typeface="Arial"/>
                <a:cs typeface="Arial"/>
                <a:sym typeface="Arial"/>
              </a:rPr>
              <a:t>Educational Attainment Variance:</a:t>
            </a:r>
            <a:r>
              <a:rPr lang="en-US" sz="1105" b="0" i="0" u="none" strike="noStrike" cap="none">
                <a:solidFill>
                  <a:schemeClr val="dk1"/>
                </a:solidFill>
                <a:latin typeface="Arial"/>
                <a:ea typeface="Arial"/>
                <a:cs typeface="Arial"/>
                <a:sym typeface="Arial"/>
              </a:rPr>
              <a:t> High school education has the highest share across regions, while graduate degrees show a lower but consistent presence.</a:t>
            </a:r>
            <a:endParaRPr sz="1400" b="0" i="0" u="none" strike="noStrike" cap="none">
              <a:solidFill>
                <a:srgbClr val="000000"/>
              </a:solidFill>
              <a:latin typeface="Arial"/>
              <a:ea typeface="Arial"/>
              <a:cs typeface="Arial"/>
              <a:sym typeface="Arial"/>
            </a:endParaRPr>
          </a:p>
          <a:p>
            <a:pPr marL="0" marR="0" lvl="0" indent="-70167" algn="l" rtl="0">
              <a:lnSpc>
                <a:spcPct val="70000"/>
              </a:lnSpc>
              <a:spcBef>
                <a:spcPts val="600"/>
              </a:spcBef>
              <a:spcAft>
                <a:spcPts val="0"/>
              </a:spcAft>
              <a:buClr>
                <a:schemeClr val="dk1"/>
              </a:buClr>
              <a:buSzPts val="1105"/>
              <a:buFont typeface="Arial"/>
              <a:buChar char="•"/>
            </a:pPr>
            <a:r>
              <a:rPr lang="en-US" sz="1105" b="1" i="0" u="none" strike="noStrike" cap="none">
                <a:solidFill>
                  <a:schemeClr val="dk1"/>
                </a:solidFill>
                <a:latin typeface="Arial"/>
                <a:ea typeface="Arial"/>
                <a:cs typeface="Arial"/>
                <a:sym typeface="Arial"/>
              </a:rPr>
              <a:t>Lower Certificate Attainment:</a:t>
            </a:r>
            <a:r>
              <a:rPr lang="en-US" sz="1105" b="0" i="0" u="none" strike="noStrike" cap="none">
                <a:solidFill>
                  <a:schemeClr val="dk1"/>
                </a:solidFill>
                <a:latin typeface="Arial"/>
                <a:ea typeface="Arial"/>
                <a:cs typeface="Arial"/>
                <a:sym typeface="Arial"/>
              </a:rPr>
              <a:t> The percentage of individuals without certificates remains significant, indicating gaps in formal education access or completion.</a:t>
            </a:r>
            <a:endParaRPr sz="1400" b="0" i="0" u="none" strike="noStrike" cap="none">
              <a:solidFill>
                <a:srgbClr val="000000"/>
              </a:solidFill>
              <a:latin typeface="Arial"/>
              <a:ea typeface="Arial"/>
              <a:cs typeface="Arial"/>
              <a:sym typeface="Arial"/>
            </a:endParaRPr>
          </a:p>
          <a:p>
            <a:pPr marL="0" marR="0" lvl="0" indent="-70167" algn="l" rtl="0">
              <a:lnSpc>
                <a:spcPct val="70000"/>
              </a:lnSpc>
              <a:spcBef>
                <a:spcPts val="600"/>
              </a:spcBef>
              <a:spcAft>
                <a:spcPts val="0"/>
              </a:spcAft>
              <a:buClr>
                <a:schemeClr val="dk1"/>
              </a:buClr>
              <a:buSzPts val="1105"/>
              <a:buFont typeface="Arial"/>
              <a:buChar char="•"/>
            </a:pPr>
            <a:r>
              <a:rPr lang="en-US" sz="1105" b="1" i="0" u="none" strike="noStrike" cap="none">
                <a:solidFill>
                  <a:schemeClr val="dk1"/>
                </a:solidFill>
                <a:latin typeface="Arial"/>
                <a:ea typeface="Arial"/>
                <a:cs typeface="Arial"/>
                <a:sym typeface="Arial"/>
              </a:rPr>
              <a:t>Actionable Insight:</a:t>
            </a:r>
            <a:r>
              <a:rPr lang="en-US" sz="1105" b="0" i="0" u="none" strike="noStrike" cap="none">
                <a:solidFill>
                  <a:schemeClr val="dk1"/>
                </a:solidFill>
                <a:latin typeface="Arial"/>
                <a:ea typeface="Arial"/>
                <a:cs typeface="Arial"/>
                <a:sym typeface="Arial"/>
              </a:rPr>
              <a:t> Strengthen adult education programs, promote access to post-secondary education, and improve skill-development initiatives in underserved areas.</a:t>
            </a:r>
            <a:endParaRPr sz="1400" b="0" i="0" u="none" strike="noStrike" cap="none">
              <a:solidFill>
                <a:srgbClr val="000000"/>
              </a:solidFill>
              <a:latin typeface="Arial"/>
              <a:ea typeface="Arial"/>
              <a:cs typeface="Arial"/>
              <a:sym typeface="Arial"/>
            </a:endParaRPr>
          </a:p>
          <a:p>
            <a:pPr marL="0" marR="0" lvl="0" indent="0" algn="l" rtl="0">
              <a:lnSpc>
                <a:spcPct val="70000"/>
              </a:lnSpc>
              <a:spcBef>
                <a:spcPts val="600"/>
              </a:spcBef>
              <a:spcAft>
                <a:spcPts val="0"/>
              </a:spcAft>
              <a:buClr>
                <a:srgbClr val="000000"/>
              </a:buClr>
              <a:buSzPts val="1190"/>
              <a:buFont typeface="Arial"/>
              <a:buNone/>
            </a:pPr>
            <a:r>
              <a:rPr lang="en-US" sz="1190" b="0" i="0" u="none" strike="noStrike" cap="none">
                <a:solidFill>
                  <a:srgbClr val="252423"/>
                </a:solidFill>
                <a:latin typeface="Quattrocento Sans"/>
                <a:ea typeface="Quattrocento Sans"/>
                <a:cs typeface="Quattrocento Sans"/>
                <a:sym typeface="Quattrocento Sans"/>
              </a:rPr>
              <a:t>Statistics Canada. (2021). </a:t>
            </a:r>
            <a:r>
              <a:rPr lang="en-US" sz="1190" b="0" i="1" u="none" strike="noStrike" cap="none">
                <a:solidFill>
                  <a:srgbClr val="252423"/>
                </a:solidFill>
                <a:latin typeface="Quattrocento Sans"/>
                <a:ea typeface="Quattrocento Sans"/>
                <a:cs typeface="Quattrocento Sans"/>
                <a:sym typeface="Quattrocento Sans"/>
              </a:rPr>
              <a:t>Highest level of education attained, age groups and sex for the population aged 15 years and older in private households of Canada, provinces and territories, 2021 Census</a:t>
            </a:r>
            <a:endParaRPr sz="1400" b="0" i="0" u="none" strike="noStrike" cap="none">
              <a:solidFill>
                <a:srgbClr val="000000"/>
              </a:solidFill>
              <a:latin typeface="Arial"/>
              <a:ea typeface="Arial"/>
              <a:cs typeface="Arial"/>
              <a:sym typeface="Arial"/>
            </a:endParaRPr>
          </a:p>
        </p:txBody>
      </p:sp>
      <p:sp>
        <p:nvSpPr>
          <p:cNvPr id="272" name="Google Shape;272;p15"/>
          <p:cNvSpPr txBox="1"/>
          <p:nvPr/>
        </p:nvSpPr>
        <p:spPr>
          <a:xfrm>
            <a:off x="838200" y="3146400"/>
            <a:ext cx="4391025" cy="2454300"/>
          </a:xfrm>
          <a:prstGeom prst="rect">
            <a:avLst/>
          </a:prstGeom>
          <a:noFill/>
          <a:ln>
            <a:noFill/>
          </a:ln>
        </p:spPr>
        <p:txBody>
          <a:bodyPr spcFirstLastPara="1" wrap="square" lIns="91425" tIns="45700" rIns="91425" bIns="45700" anchor="t" anchorCtr="0">
            <a:normAutofit/>
          </a:bodyPr>
          <a:lstStyle/>
          <a:p>
            <a:pPr marL="0" marR="0" lvl="0" indent="107950" algn="l" rtl="0">
              <a:lnSpc>
                <a:spcPct val="90000"/>
              </a:lnSpc>
              <a:spcBef>
                <a:spcPts val="0"/>
              </a:spcBef>
              <a:spcAft>
                <a:spcPts val="0"/>
              </a:spcAft>
              <a:buClr>
                <a:schemeClr val="dk1"/>
              </a:buClr>
              <a:buSzPts val="1700"/>
              <a:buFont typeface="Arial"/>
              <a:buNone/>
            </a:pPr>
            <a:endParaRPr sz="1700" b="0" i="0" u="none" strike="noStrike" cap="none">
              <a:solidFill>
                <a:schemeClr val="lt1"/>
              </a:solidFill>
              <a:latin typeface="Arial"/>
              <a:ea typeface="Arial"/>
              <a:cs typeface="Arial"/>
              <a:sym typeface="Arial"/>
            </a:endParaRPr>
          </a:p>
        </p:txBody>
      </p:sp>
      <p:sp>
        <p:nvSpPr>
          <p:cNvPr id="273" name="Google Shape;273;p15"/>
          <p:cNvSpPr txBox="1"/>
          <p:nvPr/>
        </p:nvSpPr>
        <p:spPr>
          <a:xfrm rot="10800000" flipH="1">
            <a:off x="8077410" y="7962104"/>
            <a:ext cx="3815420" cy="45719"/>
          </a:xfrm>
          <a:prstGeom prst="rect">
            <a:avLst/>
          </a:prstGeom>
          <a:noFill/>
          <a:ln>
            <a:noFill/>
          </a:ln>
        </p:spPr>
        <p:txBody>
          <a:bodyPr spcFirstLastPara="1" wrap="square" lIns="91425" tIns="45700" rIns="91425" bIns="45700" anchor="ctr" anchorCtr="0">
            <a:normAutofit fontScale="25000" lnSpcReduction="20000"/>
          </a:bodyPr>
          <a:lstStyle/>
          <a:p>
            <a:pPr marL="0" marR="0" lvl="0" indent="22225" algn="l" rtl="0">
              <a:lnSpc>
                <a:spcPct val="90000"/>
              </a:lnSpc>
              <a:spcBef>
                <a:spcPts val="0"/>
              </a:spcBef>
              <a:spcAft>
                <a:spcPts val="0"/>
              </a:spcAft>
              <a:buClr>
                <a:schemeClr val="dk1"/>
              </a:buClr>
              <a:buSzPct val="100000"/>
              <a:buFont typeface="Arial"/>
              <a:buNone/>
            </a:pP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31ad873a993_1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Summary of Demography in Toronto, GTA</a:t>
            </a:r>
            <a:endParaRPr/>
          </a:p>
        </p:txBody>
      </p:sp>
      <p:grpSp>
        <p:nvGrpSpPr>
          <p:cNvPr id="280" name="Google Shape;280;g31ad873a993_1_0"/>
          <p:cNvGrpSpPr/>
          <p:nvPr/>
        </p:nvGrpSpPr>
        <p:grpSpPr>
          <a:xfrm>
            <a:off x="2706772" y="1884236"/>
            <a:ext cx="6778454" cy="4346721"/>
            <a:chOff x="1868572" y="2911"/>
            <a:chExt cx="6778454" cy="4346721"/>
          </a:xfrm>
        </p:grpSpPr>
        <p:sp>
          <p:nvSpPr>
            <p:cNvPr id="281" name="Google Shape;281;g31ad873a993_1_0"/>
            <p:cNvSpPr/>
            <p:nvPr/>
          </p:nvSpPr>
          <p:spPr>
            <a:xfrm>
              <a:off x="4906438" y="869090"/>
              <a:ext cx="668523" cy="91440"/>
            </a:xfrm>
            <a:custGeom>
              <a:avLst/>
              <a:gdLst/>
              <a:ahLst/>
              <a:cxnLst/>
              <a:rect l="l" t="t" r="r" b="b"/>
              <a:pathLst>
                <a:path w="120000" h="120000" extrusionOk="0">
                  <a:moveTo>
                    <a:pt x="0" y="60000"/>
                  </a:moveTo>
                  <a:lnTo>
                    <a:pt x="120000" y="60000"/>
                  </a:lnTo>
                </a:path>
              </a:pathLst>
            </a:custGeom>
            <a:noFill/>
            <a:ln w="9525" cap="flat" cmpd="sng">
              <a:solidFill>
                <a:schemeClr val="accent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g31ad873a993_1_0"/>
            <p:cNvSpPr txBox="1"/>
            <p:nvPr/>
          </p:nvSpPr>
          <p:spPr>
            <a:xfrm>
              <a:off x="5223221" y="911315"/>
              <a:ext cx="34956" cy="6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83" name="Google Shape;283;g31ad873a993_1_0"/>
            <p:cNvSpPr/>
            <p:nvPr/>
          </p:nvSpPr>
          <p:spPr>
            <a:xfrm>
              <a:off x="1868572" y="2911"/>
              <a:ext cx="3039665" cy="1823799"/>
            </a:xfrm>
            <a:prstGeom prst="rect">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31ad873a993_1_0"/>
            <p:cNvSpPr txBox="1"/>
            <p:nvPr/>
          </p:nvSpPr>
          <p:spPr>
            <a:xfrm>
              <a:off x="1868572" y="2911"/>
              <a:ext cx="3039665" cy="1823799"/>
            </a:xfrm>
            <a:prstGeom prst="rect">
              <a:avLst/>
            </a:prstGeom>
            <a:noFill/>
            <a:ln>
              <a:noFill/>
            </a:ln>
          </p:spPr>
          <p:txBody>
            <a:bodyPr spcFirstLastPara="1" wrap="square" lIns="148925" tIns="156325" rIns="148925" bIns="1563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Steady population growth in Toronto CMA, increasing from 2.62 million in 2011 to 2.79 million in 2021.</a:t>
              </a:r>
              <a:endParaRPr/>
            </a:p>
          </p:txBody>
        </p:sp>
        <p:sp>
          <p:nvSpPr>
            <p:cNvPr id="285" name="Google Shape;285;g31ad873a993_1_0"/>
            <p:cNvSpPr/>
            <p:nvPr/>
          </p:nvSpPr>
          <p:spPr>
            <a:xfrm>
              <a:off x="3388405" y="1824910"/>
              <a:ext cx="3738788" cy="668523"/>
            </a:xfrm>
            <a:custGeom>
              <a:avLst/>
              <a:gdLst/>
              <a:ahLst/>
              <a:cxnLst/>
              <a:rect l="l" t="t" r="r" b="b"/>
              <a:pathLst>
                <a:path w="120000" h="120000" extrusionOk="0">
                  <a:moveTo>
                    <a:pt x="120000" y="0"/>
                  </a:moveTo>
                  <a:lnTo>
                    <a:pt x="120000" y="63069"/>
                  </a:lnTo>
                  <a:lnTo>
                    <a:pt x="0" y="63069"/>
                  </a:lnTo>
                  <a:lnTo>
                    <a:pt x="0" y="120000"/>
                  </a:lnTo>
                </a:path>
              </a:pathLst>
            </a:custGeom>
            <a:noFill/>
            <a:ln w="9525" cap="flat" cmpd="sng">
              <a:solidFill>
                <a:schemeClr val="accent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31ad873a993_1_0"/>
            <p:cNvSpPr txBox="1"/>
            <p:nvPr/>
          </p:nvSpPr>
          <p:spPr>
            <a:xfrm>
              <a:off x="5162710" y="2155676"/>
              <a:ext cx="190179" cy="6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87" name="Google Shape;287;g31ad873a993_1_0"/>
            <p:cNvSpPr/>
            <p:nvPr/>
          </p:nvSpPr>
          <p:spPr>
            <a:xfrm>
              <a:off x="5607361" y="2911"/>
              <a:ext cx="3039665" cy="1823799"/>
            </a:xfrm>
            <a:prstGeom prst="rect">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31ad873a993_1_0"/>
            <p:cNvSpPr txBox="1"/>
            <p:nvPr/>
          </p:nvSpPr>
          <p:spPr>
            <a:xfrm>
              <a:off x="5607361" y="2911"/>
              <a:ext cx="3039665" cy="1823799"/>
            </a:xfrm>
            <a:prstGeom prst="rect">
              <a:avLst/>
            </a:prstGeom>
            <a:noFill/>
            <a:ln>
              <a:noFill/>
            </a:ln>
          </p:spPr>
          <p:txBody>
            <a:bodyPr spcFirstLastPara="1" wrap="square" lIns="148925" tIns="156325" rIns="148925" bIns="1563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Migration trends highlight urban migration dominance and a decreasing youth demographic among immigrants.</a:t>
              </a:r>
              <a:endParaRPr/>
            </a:p>
          </p:txBody>
        </p:sp>
        <p:sp>
          <p:nvSpPr>
            <p:cNvPr id="289" name="Google Shape;289;g31ad873a993_1_0"/>
            <p:cNvSpPr/>
            <p:nvPr/>
          </p:nvSpPr>
          <p:spPr>
            <a:xfrm>
              <a:off x="4906438" y="3392013"/>
              <a:ext cx="668523" cy="91440"/>
            </a:xfrm>
            <a:custGeom>
              <a:avLst/>
              <a:gdLst/>
              <a:ahLst/>
              <a:cxnLst/>
              <a:rect l="l" t="t" r="r" b="b"/>
              <a:pathLst>
                <a:path w="120000" h="120000" extrusionOk="0">
                  <a:moveTo>
                    <a:pt x="0" y="60000"/>
                  </a:moveTo>
                  <a:lnTo>
                    <a:pt x="120000" y="60000"/>
                  </a:lnTo>
                </a:path>
              </a:pathLst>
            </a:custGeom>
            <a:noFill/>
            <a:ln w="9525" cap="flat" cmpd="sng">
              <a:solidFill>
                <a:schemeClr val="accent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31ad873a993_1_0"/>
            <p:cNvSpPr txBox="1"/>
            <p:nvPr/>
          </p:nvSpPr>
          <p:spPr>
            <a:xfrm>
              <a:off x="5223221" y="3434237"/>
              <a:ext cx="34956" cy="6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91" name="Google Shape;291;g31ad873a993_1_0"/>
            <p:cNvSpPr/>
            <p:nvPr/>
          </p:nvSpPr>
          <p:spPr>
            <a:xfrm>
              <a:off x="1868572" y="2525833"/>
              <a:ext cx="3039665" cy="1823799"/>
            </a:xfrm>
            <a:prstGeom prst="rect">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31ad873a993_1_0"/>
            <p:cNvSpPr txBox="1"/>
            <p:nvPr/>
          </p:nvSpPr>
          <p:spPr>
            <a:xfrm>
              <a:off x="1868572" y="2525833"/>
              <a:ext cx="3039665" cy="1823799"/>
            </a:xfrm>
            <a:prstGeom prst="rect">
              <a:avLst/>
            </a:prstGeom>
            <a:noFill/>
            <a:ln>
              <a:noFill/>
            </a:ln>
          </p:spPr>
          <p:txBody>
            <a:bodyPr spcFirstLastPara="1" wrap="square" lIns="148925" tIns="156325" rIns="148925" bIns="1563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Diverse racialized groups are projected to grow significantly by 2041, particularly South Asian and Chinese populations.</a:t>
              </a:r>
              <a:endParaRPr/>
            </a:p>
          </p:txBody>
        </p:sp>
        <p:sp>
          <p:nvSpPr>
            <p:cNvPr id="293" name="Google Shape;293;g31ad873a993_1_0"/>
            <p:cNvSpPr/>
            <p:nvPr/>
          </p:nvSpPr>
          <p:spPr>
            <a:xfrm>
              <a:off x="5607361" y="2525833"/>
              <a:ext cx="3039665" cy="1823799"/>
            </a:xfrm>
            <a:prstGeom prst="rect">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g31ad873a993_1_0"/>
            <p:cNvSpPr txBox="1"/>
            <p:nvPr/>
          </p:nvSpPr>
          <p:spPr>
            <a:xfrm>
              <a:off x="5607361" y="2525833"/>
              <a:ext cx="3039665" cy="1823799"/>
            </a:xfrm>
            <a:prstGeom prst="rect">
              <a:avLst/>
            </a:prstGeom>
            <a:noFill/>
            <a:ln>
              <a:noFill/>
            </a:ln>
          </p:spPr>
          <p:txBody>
            <a:bodyPr spcFirstLastPara="1" wrap="square" lIns="148925" tIns="156325" rIns="148925" bIns="15632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Action Points:</a:t>
              </a:r>
              <a:endParaRPr/>
            </a:p>
            <a:p>
              <a:pPr marL="114300" marR="0" lvl="1" indent="-114300" algn="l" rtl="0">
                <a:lnSpc>
                  <a:spcPct val="90000"/>
                </a:lnSpc>
                <a:spcBef>
                  <a:spcPts val="63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Expand infrastructure and social programs for diverse and growing communities.</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Focus on policies to support youth engagement and address aging demographics.</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8"/>
        <p:cNvGrpSpPr/>
        <p:nvPr/>
      </p:nvGrpSpPr>
      <p:grpSpPr>
        <a:xfrm>
          <a:off x="0" y="0"/>
          <a:ext cx="0" cy="0"/>
          <a:chOff x="0" y="0"/>
          <a:chExt cx="0" cy="0"/>
        </a:xfrm>
      </p:grpSpPr>
      <p:sp>
        <p:nvSpPr>
          <p:cNvPr id="299" name="Google Shape;299;p26"/>
          <p:cNvSpPr/>
          <p:nvPr/>
        </p:nvSpPr>
        <p:spPr>
          <a:xfrm>
            <a:off x="3051"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00" name="Google Shape;300;p26"/>
          <p:cNvGrpSpPr/>
          <p:nvPr/>
        </p:nvGrpSpPr>
        <p:grpSpPr>
          <a:xfrm>
            <a:off x="-2848" y="0"/>
            <a:ext cx="12188949" cy="6858000"/>
            <a:chOff x="-2848" y="0"/>
            <a:chExt cx="12188949" cy="6858000"/>
          </a:xfrm>
        </p:grpSpPr>
        <p:sp>
          <p:nvSpPr>
            <p:cNvPr id="301" name="Google Shape;301;p26"/>
            <p:cNvSpPr/>
            <p:nvPr/>
          </p:nvSpPr>
          <p:spPr>
            <a:xfrm>
              <a:off x="-2848" y="0"/>
              <a:ext cx="12188949" cy="6858000"/>
            </a:xfrm>
            <a:prstGeom prst="rect">
              <a:avLst/>
            </a:prstGeom>
            <a:solidFill>
              <a:schemeClr val="accent5">
                <a:alpha val="4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2" name="Google Shape;302;p26"/>
            <p:cNvSpPr/>
            <p:nvPr/>
          </p:nvSpPr>
          <p:spPr>
            <a:xfrm>
              <a:off x="-2848" y="0"/>
              <a:ext cx="12188949" cy="6858000"/>
            </a:xfrm>
            <a:prstGeom prst="rect">
              <a:avLst/>
            </a:prstGeom>
            <a:solidFill>
              <a:schemeClr val="accent6">
                <a:alpha val="1254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03" name="Google Shape;303;p26"/>
          <p:cNvGrpSpPr/>
          <p:nvPr/>
        </p:nvGrpSpPr>
        <p:grpSpPr>
          <a:xfrm>
            <a:off x="651279" y="598259"/>
            <a:ext cx="10889442" cy="5680742"/>
            <a:chOff x="651279" y="598259"/>
            <a:chExt cx="10889442" cy="5680742"/>
          </a:xfrm>
        </p:grpSpPr>
        <p:sp>
          <p:nvSpPr>
            <p:cNvPr id="304" name="Google Shape;304;p26"/>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5" name="Google Shape;305;p26"/>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06" name="Google Shape;306;p26" descr="Magnifying glass showing decling performance"/>
          <p:cNvPicPr preferRelativeResize="0"/>
          <p:nvPr/>
        </p:nvPicPr>
        <p:blipFill rotWithShape="1">
          <a:blip r:embed="rId3">
            <a:alphaModFix/>
          </a:blip>
          <a:srcRect l="1422" r="34362" b="2"/>
          <a:stretch/>
        </p:blipFill>
        <p:spPr>
          <a:xfrm>
            <a:off x="6677026" y="1041215"/>
            <a:ext cx="4571936" cy="4752253"/>
          </a:xfrm>
          <a:prstGeom prst="rect">
            <a:avLst/>
          </a:prstGeom>
          <a:noFill/>
          <a:ln>
            <a:noFill/>
          </a:ln>
        </p:spPr>
      </p:pic>
      <p:grpSp>
        <p:nvGrpSpPr>
          <p:cNvPr id="307" name="Google Shape;307;p26"/>
          <p:cNvGrpSpPr/>
          <p:nvPr/>
        </p:nvGrpSpPr>
        <p:grpSpPr>
          <a:xfrm>
            <a:off x="1524" y="0"/>
            <a:ext cx="12188952" cy="6858000"/>
            <a:chOff x="0" y="0"/>
            <a:chExt cx="12188952" cy="6858000"/>
          </a:xfrm>
        </p:grpSpPr>
        <p:sp>
          <p:nvSpPr>
            <p:cNvPr id="308" name="Google Shape;308;p26"/>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9" name="Google Shape;309;p26"/>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26"/>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1" name="Google Shape;311;p26"/>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2" name="Google Shape;312;p26"/>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3" name="Google Shape;313;p26"/>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4" name="Google Shape;314;p26"/>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15" name="Google Shape;315;p26"/>
          <p:cNvSpPr txBox="1">
            <a:spLocks noGrp="1"/>
          </p:cNvSpPr>
          <p:nvPr>
            <p:ph type="title"/>
          </p:nvPr>
        </p:nvSpPr>
        <p:spPr>
          <a:xfrm>
            <a:off x="1014985" y="819015"/>
            <a:ext cx="5501548" cy="23533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100"/>
              <a:buFont typeface="Arial"/>
              <a:buNone/>
            </a:pPr>
            <a:r>
              <a:rPr lang="en-US" sz="4100" b="1">
                <a:solidFill>
                  <a:schemeClr val="lt1"/>
                </a:solidFill>
              </a:rPr>
              <a:t>Overview of the Financial Stability in GTA</a:t>
            </a:r>
            <a:br>
              <a:rPr lang="en-US" sz="4100" b="1">
                <a:solidFill>
                  <a:schemeClr val="lt1"/>
                </a:solidFill>
              </a:rPr>
            </a:br>
            <a:endParaRPr sz="4100" b="1">
              <a:solidFill>
                <a:schemeClr val="lt1"/>
              </a:solidFill>
            </a:endParaRPr>
          </a:p>
        </p:txBody>
      </p:sp>
      <p:sp>
        <p:nvSpPr>
          <p:cNvPr id="316" name="Google Shape;316;p26"/>
          <p:cNvSpPr txBox="1">
            <a:spLocks noGrp="1"/>
          </p:cNvSpPr>
          <p:nvPr>
            <p:ph type="body" idx="1"/>
          </p:nvPr>
        </p:nvSpPr>
        <p:spPr>
          <a:xfrm>
            <a:off x="1014985" y="3442089"/>
            <a:ext cx="5501548" cy="2573579"/>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90000"/>
              </a:lnSpc>
              <a:spcBef>
                <a:spcPts val="0"/>
              </a:spcBef>
              <a:spcAft>
                <a:spcPts val="0"/>
              </a:spcAft>
              <a:buClr>
                <a:schemeClr val="dk1"/>
              </a:buClr>
              <a:buSzPts val="1500"/>
              <a:buNone/>
            </a:pPr>
            <a:endParaRPr sz="1500">
              <a:solidFill>
                <a:schemeClr val="lt1"/>
              </a:solidFill>
            </a:endParaRPr>
          </a:p>
          <a:p>
            <a:pPr marL="457200" lvl="1" indent="0" algn="l" rtl="0">
              <a:lnSpc>
                <a:spcPct val="90000"/>
              </a:lnSpc>
              <a:spcBef>
                <a:spcPts val="500"/>
              </a:spcBef>
              <a:spcAft>
                <a:spcPts val="0"/>
              </a:spcAft>
              <a:buClr>
                <a:schemeClr val="lt1"/>
              </a:buClr>
              <a:buSzPts val="1500"/>
              <a:buNone/>
            </a:pPr>
            <a:r>
              <a:rPr lang="en-US" sz="1500" b="1">
                <a:solidFill>
                  <a:schemeClr val="lt1"/>
                </a:solidFill>
              </a:rPr>
              <a:t>Examining financial stability indicators in the Greater Toronto Area, including income inequality, wage gaps, low-income prevalence, unemployment, and social assistance effectiveness. </a:t>
            </a:r>
            <a:endParaRPr/>
          </a:p>
          <a:p>
            <a:pPr marL="457200" lvl="1" indent="0" algn="l" rtl="0">
              <a:lnSpc>
                <a:spcPct val="90000"/>
              </a:lnSpc>
              <a:spcBef>
                <a:spcPts val="500"/>
              </a:spcBef>
              <a:spcAft>
                <a:spcPts val="0"/>
              </a:spcAft>
              <a:buClr>
                <a:schemeClr val="dk1"/>
              </a:buClr>
              <a:buSzPts val="1500"/>
              <a:buNone/>
            </a:pPr>
            <a:endParaRPr sz="1500" b="1">
              <a:solidFill>
                <a:schemeClr val="lt1"/>
              </a:solidFill>
            </a:endParaRPr>
          </a:p>
          <a:p>
            <a:pPr marL="457200" lvl="1" indent="0" algn="l" rtl="0">
              <a:lnSpc>
                <a:spcPct val="90000"/>
              </a:lnSpc>
              <a:spcBef>
                <a:spcPts val="500"/>
              </a:spcBef>
              <a:spcAft>
                <a:spcPts val="0"/>
              </a:spcAft>
              <a:buClr>
                <a:schemeClr val="lt1"/>
              </a:buClr>
              <a:buSzPts val="1500"/>
              <a:buNone/>
            </a:pPr>
            <a:r>
              <a:rPr lang="en-US" sz="1500" b="1">
                <a:solidFill>
                  <a:schemeClr val="lt1"/>
                </a:solidFill>
              </a:rPr>
              <a:t>This analysis aims to provide insights into economic well-being, identify vulnerable populations, and highlight potential areas for policy intervention to enhance overall financial stability in the region</a:t>
            </a:r>
            <a:r>
              <a:rPr lang="en-US" sz="1500">
                <a:solidFill>
                  <a:schemeClr val="lt1"/>
                </a:solidFill>
              </a:rPr>
              <a:t>.</a:t>
            </a:r>
            <a:endParaRPr sz="15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7"/>
          <p:cNvSpPr txBox="1">
            <a:spLocks noGrp="1"/>
          </p:cNvSpPr>
          <p:nvPr>
            <p:ph type="title"/>
          </p:nvPr>
        </p:nvSpPr>
        <p:spPr>
          <a:xfrm>
            <a:off x="373610" y="640823"/>
            <a:ext cx="3504328" cy="47023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Arial"/>
              <a:buNone/>
            </a:pPr>
            <a:r>
              <a:rPr lang="en-US" sz="4800" b="1" i="0">
                <a:solidFill>
                  <a:schemeClr val="dk1"/>
                </a:solidFill>
                <a:latin typeface="Arial"/>
                <a:ea typeface="Arial"/>
                <a:cs typeface="Arial"/>
                <a:sym typeface="Arial"/>
              </a:rPr>
              <a:t>Gini Indices – Inequality Measures in GTA (Census 2021)</a:t>
            </a:r>
            <a:endParaRPr/>
          </a:p>
        </p:txBody>
      </p:sp>
      <p:sp>
        <p:nvSpPr>
          <p:cNvPr id="323" name="Google Shape;323;p27"/>
          <p:cNvSpPr txBox="1"/>
          <p:nvPr/>
        </p:nvSpPr>
        <p:spPr>
          <a:xfrm>
            <a:off x="4666488" y="4772838"/>
            <a:ext cx="6894576" cy="1868425"/>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Gini index, a measure of income inequality, ranges from 0 to 1, with 0 representing perfect equality and 1 representing perfect inequality.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Gini index on adjusted household market income for the sum of Peel, Toronto, and York regions is 0.422, indicating a moderate level of income inequality.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Gini index on adjusted household total income and after-tax income are lower at 0.273 and 0.314, respectively, suggesting a more equitable distribution of total and after-tax income in the region.</a:t>
            </a:r>
            <a:endParaRPr sz="1400" b="0" i="0" u="none" strike="noStrike" cap="none">
              <a:solidFill>
                <a:srgbClr val="000000"/>
              </a:solidFill>
              <a:latin typeface="Arial"/>
              <a:ea typeface="Arial"/>
              <a:cs typeface="Arial"/>
              <a:sym typeface="Arial"/>
            </a:endParaRPr>
          </a:p>
        </p:txBody>
      </p:sp>
      <p:sp>
        <p:nvSpPr>
          <p:cNvPr id="324" name="Google Shape;324;p27"/>
          <p:cNvSpPr txBox="1"/>
          <p:nvPr/>
        </p:nvSpPr>
        <p:spPr>
          <a:xfrm>
            <a:off x="373609" y="5857733"/>
            <a:ext cx="60976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Quattrocento Sans"/>
                <a:ea typeface="Quattrocento Sans"/>
                <a:cs typeface="Quattrocento Sans"/>
                <a:sym typeface="Quattrocento Sans"/>
              </a:rPr>
              <a:t>Source: </a:t>
            </a:r>
            <a:r>
              <a:rPr lang="en-US" sz="1800" b="0" i="0" u="sng" strike="noStrike" cap="none">
                <a:solidFill>
                  <a:srgbClr val="000000"/>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Income Inequality 2020-21</a:t>
            </a:r>
            <a:endParaRPr sz="1800" b="0" i="0" u="none" strike="noStrike" cap="none">
              <a:solidFill>
                <a:schemeClr val="dk1"/>
              </a:solidFill>
              <a:latin typeface="Arial"/>
              <a:ea typeface="Arial"/>
              <a:cs typeface="Arial"/>
              <a:sym typeface="Arial"/>
            </a:endParaRPr>
          </a:p>
        </p:txBody>
      </p:sp>
      <p:pic>
        <p:nvPicPr>
          <p:cNvPr id="325" name="Google Shape;325;p27"/>
          <p:cNvPicPr preferRelativeResize="0"/>
          <p:nvPr/>
        </p:nvPicPr>
        <p:blipFill rotWithShape="1">
          <a:blip r:embed="rId4">
            <a:alphaModFix/>
          </a:blip>
          <a:srcRect/>
          <a:stretch/>
        </p:blipFill>
        <p:spPr>
          <a:xfrm>
            <a:off x="3877937" y="82688"/>
            <a:ext cx="8207566" cy="45443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a:extLst>
            <a:ext uri="{FF2B5EF4-FFF2-40B4-BE49-F238E27FC236}">
              <a16:creationId xmlns:a16="http://schemas.microsoft.com/office/drawing/2014/main" id="{BC81584D-FA80-928E-A647-4B1B60385525}"/>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47609823-D08A-9BD5-197A-382EF67F0F52}"/>
              </a:ext>
            </a:extLst>
          </p:cNvPr>
          <p:cNvSpPr/>
          <p:nvPr/>
        </p:nvSpPr>
        <p:spPr>
          <a:xfrm>
            <a:off x="0" y="76200"/>
            <a:ext cx="12192000" cy="685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 name="Google Shape;90;p1">
            <a:extLst>
              <a:ext uri="{FF2B5EF4-FFF2-40B4-BE49-F238E27FC236}">
                <a16:creationId xmlns:a16="http://schemas.microsoft.com/office/drawing/2014/main" id="{22C95415-3F83-3E19-7512-6E55D67D693D}"/>
              </a:ext>
            </a:extLst>
          </p:cNvPr>
          <p:cNvSpPr txBox="1">
            <a:spLocks noGrp="1"/>
          </p:cNvSpPr>
          <p:nvPr>
            <p:ph type="title"/>
          </p:nvPr>
        </p:nvSpPr>
        <p:spPr>
          <a:xfrm>
            <a:off x="588932" y="1587219"/>
            <a:ext cx="5279408" cy="11280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400"/>
              <a:buFont typeface="Arial"/>
              <a:buNone/>
            </a:pPr>
            <a:r>
              <a:rPr lang="en-US" sz="3400" b="1" dirty="0">
                <a:solidFill>
                  <a:srgbClr val="00B0F0"/>
                </a:solidFill>
              </a:rPr>
              <a:t>Demographics, Housing and Financial Stability in the Toronto GTA: </a:t>
            </a:r>
            <a:br>
              <a:rPr lang="en-US" sz="3400" b="1" dirty="0">
                <a:solidFill>
                  <a:srgbClr val="00B0F0"/>
                </a:solidFill>
              </a:rPr>
            </a:br>
            <a:r>
              <a:rPr lang="en-US" sz="3400" b="1" dirty="0">
                <a:solidFill>
                  <a:srgbClr val="FF0000"/>
                </a:solidFill>
              </a:rPr>
              <a:t>Trends and actionable insights</a:t>
            </a:r>
            <a:br>
              <a:rPr lang="en-US" sz="3400" b="1" dirty="0"/>
            </a:br>
            <a:endParaRPr sz="3400" b="1" dirty="0"/>
          </a:p>
        </p:txBody>
      </p:sp>
      <p:grpSp>
        <p:nvGrpSpPr>
          <p:cNvPr id="91" name="Google Shape;91;p1">
            <a:extLst>
              <a:ext uri="{FF2B5EF4-FFF2-40B4-BE49-F238E27FC236}">
                <a16:creationId xmlns:a16="http://schemas.microsoft.com/office/drawing/2014/main" id="{2956800C-36BD-3B4C-E078-7B858BFD2EA9}"/>
              </a:ext>
            </a:extLst>
          </p:cNvPr>
          <p:cNvGrpSpPr/>
          <p:nvPr/>
        </p:nvGrpSpPr>
        <p:grpSpPr>
          <a:xfrm>
            <a:off x="0" y="1083484"/>
            <a:ext cx="355196" cy="673460"/>
            <a:chOff x="0" y="823811"/>
            <a:chExt cx="355196" cy="673460"/>
          </a:xfrm>
        </p:grpSpPr>
        <p:sp>
          <p:nvSpPr>
            <p:cNvPr id="92" name="Google Shape;92;p1">
              <a:extLst>
                <a:ext uri="{FF2B5EF4-FFF2-40B4-BE49-F238E27FC236}">
                  <a16:creationId xmlns:a16="http://schemas.microsoft.com/office/drawing/2014/main" id="{92D396F1-8460-45C3-1AC7-300E2B932595}"/>
                </a:ext>
              </a:extLst>
            </p:cNvPr>
            <p:cNvSpPr/>
            <p:nvPr/>
          </p:nvSpPr>
          <p:spPr>
            <a:xfrm>
              <a:off x="0" y="823811"/>
              <a:ext cx="87363"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 name="Google Shape;93;p1">
              <a:extLst>
                <a:ext uri="{FF2B5EF4-FFF2-40B4-BE49-F238E27FC236}">
                  <a16:creationId xmlns:a16="http://schemas.microsoft.com/office/drawing/2014/main" id="{BC157322-4D11-665D-E4D5-9C1D104AF353}"/>
                </a:ext>
              </a:extLst>
            </p:cNvPr>
            <p:cNvSpPr/>
            <p:nvPr/>
          </p:nvSpPr>
          <p:spPr>
            <a:xfrm>
              <a:off x="159341" y="823811"/>
              <a:ext cx="195855"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4" name="Google Shape;94;p1">
            <a:extLst>
              <a:ext uri="{FF2B5EF4-FFF2-40B4-BE49-F238E27FC236}">
                <a16:creationId xmlns:a16="http://schemas.microsoft.com/office/drawing/2014/main" id="{6FF89CFB-E72A-26BA-DECC-07353814CDEE}"/>
              </a:ext>
            </a:extLst>
          </p:cNvPr>
          <p:cNvSpPr/>
          <p:nvPr/>
        </p:nvSpPr>
        <p:spPr>
          <a:xfrm flipH="1">
            <a:off x="665085" y="2123821"/>
            <a:ext cx="4975066" cy="2743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1">
            <a:extLst>
              <a:ext uri="{FF2B5EF4-FFF2-40B4-BE49-F238E27FC236}">
                <a16:creationId xmlns:a16="http://schemas.microsoft.com/office/drawing/2014/main" id="{75AD66D8-6131-7120-0A11-FDFD1CC744F5}"/>
              </a:ext>
            </a:extLst>
          </p:cNvPr>
          <p:cNvSpPr txBox="1">
            <a:spLocks noGrp="1"/>
          </p:cNvSpPr>
          <p:nvPr>
            <p:ph type="body" idx="1"/>
          </p:nvPr>
        </p:nvSpPr>
        <p:spPr>
          <a:xfrm>
            <a:off x="648897" y="2977479"/>
            <a:ext cx="5278066" cy="39795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endParaRPr sz="2000" dirty="0"/>
          </a:p>
          <a:p>
            <a:pPr marL="0" lvl="0" indent="0" algn="l" rtl="0">
              <a:lnSpc>
                <a:spcPct val="90000"/>
              </a:lnSpc>
              <a:spcBef>
                <a:spcPts val="1000"/>
              </a:spcBef>
              <a:spcAft>
                <a:spcPts val="0"/>
              </a:spcAft>
              <a:buClr>
                <a:schemeClr val="dk1"/>
              </a:buClr>
              <a:buSzPts val="2000"/>
              <a:buNone/>
            </a:pPr>
            <a:r>
              <a:rPr lang="en-US" sz="2000" b="1" dirty="0"/>
              <a:t>Syed Faizan</a:t>
            </a:r>
            <a:endParaRPr dirty="0"/>
          </a:p>
          <a:p>
            <a:pPr marL="0" lvl="0" indent="0" algn="l" rtl="0">
              <a:lnSpc>
                <a:spcPct val="90000"/>
              </a:lnSpc>
              <a:spcBef>
                <a:spcPts val="1000"/>
              </a:spcBef>
              <a:spcAft>
                <a:spcPts val="0"/>
              </a:spcAft>
              <a:buClr>
                <a:schemeClr val="dk1"/>
              </a:buClr>
              <a:buSzPts val="2000"/>
              <a:buNone/>
            </a:pPr>
            <a:r>
              <a:rPr lang="en-US" sz="2000" b="1" dirty="0"/>
              <a:t>Christiana Adjei</a:t>
            </a:r>
            <a:endParaRPr dirty="0"/>
          </a:p>
          <a:p>
            <a:pPr marL="0" lvl="0" indent="0" algn="l" rtl="0">
              <a:lnSpc>
                <a:spcPct val="90000"/>
              </a:lnSpc>
              <a:spcBef>
                <a:spcPts val="1000"/>
              </a:spcBef>
              <a:spcAft>
                <a:spcPts val="0"/>
              </a:spcAft>
              <a:buClr>
                <a:schemeClr val="dk1"/>
              </a:buClr>
              <a:buSzPts val="2000"/>
              <a:buNone/>
            </a:pPr>
            <a:r>
              <a:rPr lang="en-US" sz="2000" b="1" dirty="0"/>
              <a:t>Emelia Doku</a:t>
            </a:r>
            <a:endParaRPr dirty="0"/>
          </a:p>
          <a:p>
            <a:pPr marL="0" lvl="0" indent="0" algn="l" rtl="0">
              <a:lnSpc>
                <a:spcPct val="90000"/>
              </a:lnSpc>
              <a:spcBef>
                <a:spcPts val="1000"/>
              </a:spcBef>
              <a:spcAft>
                <a:spcPts val="0"/>
              </a:spcAft>
              <a:buClr>
                <a:schemeClr val="dk1"/>
              </a:buClr>
              <a:buSzPts val="2000"/>
              <a:buNone/>
            </a:pPr>
            <a:r>
              <a:rPr lang="en-US" sz="2000" b="1" dirty="0"/>
              <a:t>Vraj Shah</a:t>
            </a:r>
            <a:endParaRPr dirty="0"/>
          </a:p>
          <a:p>
            <a:pPr marL="0" lvl="0" indent="0" algn="l" rtl="0">
              <a:lnSpc>
                <a:spcPct val="90000"/>
              </a:lnSpc>
              <a:spcBef>
                <a:spcPts val="1000"/>
              </a:spcBef>
              <a:spcAft>
                <a:spcPts val="0"/>
              </a:spcAft>
              <a:buClr>
                <a:schemeClr val="dk1"/>
              </a:buClr>
              <a:buSzPts val="2000"/>
              <a:buNone/>
            </a:pPr>
            <a:r>
              <a:rPr lang="en-US" sz="2000" b="1" dirty="0"/>
              <a:t>Shicheng Wan</a:t>
            </a:r>
            <a:endParaRPr dirty="0"/>
          </a:p>
          <a:p>
            <a:pPr marL="0" lvl="0" indent="0" algn="l" rtl="0">
              <a:lnSpc>
                <a:spcPct val="90000"/>
              </a:lnSpc>
              <a:spcBef>
                <a:spcPts val="1000"/>
              </a:spcBef>
              <a:spcAft>
                <a:spcPts val="0"/>
              </a:spcAft>
              <a:buClr>
                <a:schemeClr val="dk1"/>
              </a:buClr>
              <a:buSzPts val="2000"/>
              <a:buNone/>
            </a:pPr>
            <a:r>
              <a:rPr lang="en-US" sz="2000" b="1" dirty="0"/>
              <a:t>Pravalika Sorda</a:t>
            </a:r>
            <a:endParaRPr dirty="0"/>
          </a:p>
          <a:p>
            <a:pPr marL="0" lvl="0" indent="0" algn="l" rtl="0">
              <a:lnSpc>
                <a:spcPct val="90000"/>
              </a:lnSpc>
              <a:spcBef>
                <a:spcPts val="1000"/>
              </a:spcBef>
              <a:spcAft>
                <a:spcPts val="0"/>
              </a:spcAft>
              <a:buClr>
                <a:schemeClr val="dk1"/>
              </a:buClr>
              <a:buSzPts val="2000"/>
              <a:buNone/>
            </a:pPr>
            <a:r>
              <a:rPr lang="en-US" sz="2000" b="1" dirty="0"/>
              <a:t>Under the supervision of Dr. Jay Qi, PhD.</a:t>
            </a:r>
            <a:endParaRPr dirty="0"/>
          </a:p>
          <a:p>
            <a:pPr marL="0" lvl="0" indent="0" algn="l" rtl="0">
              <a:lnSpc>
                <a:spcPct val="90000"/>
              </a:lnSpc>
              <a:spcBef>
                <a:spcPts val="1000"/>
              </a:spcBef>
              <a:spcAft>
                <a:spcPts val="0"/>
              </a:spcAft>
              <a:buClr>
                <a:schemeClr val="dk1"/>
              </a:buClr>
              <a:buSzPts val="2000"/>
              <a:buNone/>
            </a:pPr>
            <a:endParaRPr sz="2000" dirty="0"/>
          </a:p>
        </p:txBody>
      </p:sp>
      <p:sp>
        <p:nvSpPr>
          <p:cNvPr id="96" name="Google Shape;96;p1">
            <a:extLst>
              <a:ext uri="{FF2B5EF4-FFF2-40B4-BE49-F238E27FC236}">
                <a16:creationId xmlns:a16="http://schemas.microsoft.com/office/drawing/2014/main" id="{F7799D3B-FF9C-36FE-88B1-B5388E332FC3}"/>
              </a:ext>
            </a:extLst>
          </p:cNvPr>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 name="Google Shape;97;p1">
            <a:extLst>
              <a:ext uri="{FF2B5EF4-FFF2-40B4-BE49-F238E27FC236}">
                <a16:creationId xmlns:a16="http://schemas.microsoft.com/office/drawing/2014/main" id="{62CF201C-4B0A-17AB-56C1-203E66C43C10}"/>
              </a:ext>
            </a:extLst>
          </p:cNvPr>
          <p:cNvSpPr/>
          <p:nvPr/>
        </p:nvSpPr>
        <p:spPr>
          <a:xfrm>
            <a:off x="6849687" y="357447"/>
            <a:ext cx="4845488" cy="2923587"/>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8" name="Google Shape;98;p1" descr="A red and white logo&#10;&#10;Description automatically generated">
            <a:extLst>
              <a:ext uri="{FF2B5EF4-FFF2-40B4-BE49-F238E27FC236}">
                <a16:creationId xmlns:a16="http://schemas.microsoft.com/office/drawing/2014/main" id="{6E18990A-4703-3738-2E12-10A67C37E0F6}"/>
              </a:ext>
            </a:extLst>
          </p:cNvPr>
          <p:cNvPicPr preferRelativeResize="0"/>
          <p:nvPr/>
        </p:nvPicPr>
        <p:blipFill rotWithShape="1">
          <a:blip r:embed="rId3">
            <a:alphaModFix/>
          </a:blip>
          <a:srcRect r="1377" b="1"/>
          <a:stretch/>
        </p:blipFill>
        <p:spPr>
          <a:xfrm>
            <a:off x="7083423" y="691998"/>
            <a:ext cx="4397433" cy="2298544"/>
          </a:xfrm>
          <a:prstGeom prst="rect">
            <a:avLst/>
          </a:prstGeom>
          <a:noFill/>
          <a:ln>
            <a:noFill/>
          </a:ln>
        </p:spPr>
      </p:pic>
      <p:sp>
        <p:nvSpPr>
          <p:cNvPr id="99" name="Google Shape;99;p1">
            <a:extLst>
              <a:ext uri="{FF2B5EF4-FFF2-40B4-BE49-F238E27FC236}">
                <a16:creationId xmlns:a16="http://schemas.microsoft.com/office/drawing/2014/main" id="{525BD1C0-49B8-5D0C-4D4B-5060EB1A0241}"/>
              </a:ext>
            </a:extLst>
          </p:cNvPr>
          <p:cNvSpPr/>
          <p:nvPr/>
        </p:nvSpPr>
        <p:spPr>
          <a:xfrm>
            <a:off x="6849687" y="3505479"/>
            <a:ext cx="4845488" cy="2923587"/>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0" name="Google Shape;100;p1">
            <a:extLst>
              <a:ext uri="{FF2B5EF4-FFF2-40B4-BE49-F238E27FC236}">
                <a16:creationId xmlns:a16="http://schemas.microsoft.com/office/drawing/2014/main" id="{89A2BE2A-8A52-715A-D5E6-132EB56F1CDC}"/>
              </a:ext>
            </a:extLst>
          </p:cNvPr>
          <p:cNvPicPr preferRelativeResize="0"/>
          <p:nvPr/>
        </p:nvPicPr>
        <p:blipFill rotWithShape="1">
          <a:blip r:embed="rId4">
            <a:alphaModFix/>
          </a:blip>
          <a:srcRect t="1199" b="-366"/>
          <a:stretch/>
        </p:blipFill>
        <p:spPr>
          <a:xfrm>
            <a:off x="8011263" y="3707894"/>
            <a:ext cx="2539888" cy="2518756"/>
          </a:xfrm>
          <a:prstGeom prst="rect">
            <a:avLst/>
          </a:prstGeom>
          <a:noFill/>
          <a:ln>
            <a:noFill/>
          </a:ln>
        </p:spPr>
      </p:pic>
    </p:spTree>
    <p:extLst>
      <p:ext uri="{BB962C8B-B14F-4D97-AF65-F5344CB8AC3E}">
        <p14:creationId xmlns:p14="http://schemas.microsoft.com/office/powerpoint/2010/main" val="420560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p:cNvGrpSpPr/>
        <p:nvPr/>
      </p:nvGrpSpPr>
      <p:grpSpPr>
        <a:xfrm>
          <a:off x="0" y="0"/>
          <a:ext cx="0" cy="0"/>
          <a:chOff x="0" y="0"/>
          <a:chExt cx="0" cy="0"/>
        </a:xfrm>
      </p:grpSpPr>
      <p:sp>
        <p:nvSpPr>
          <p:cNvPr id="330" name="Google Shape;330;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1" name="Google Shape;331;p28"/>
          <p:cNvSpPr/>
          <p:nvPr/>
        </p:nvSpPr>
        <p:spPr>
          <a:xfrm>
            <a:off x="0" y="0"/>
            <a:ext cx="12192000" cy="2877832"/>
          </a:xfrm>
          <a:custGeom>
            <a:avLst/>
            <a:gdLst/>
            <a:ahLst/>
            <a:cxnLst/>
            <a:rect l="l" t="t" r="r" b="b"/>
            <a:pathLst>
              <a:path w="12192000" h="2877832" extrusionOk="0">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2" name="Google Shape;332;p28"/>
          <p:cNvSpPr txBox="1">
            <a:spLocks noGrp="1"/>
          </p:cNvSpPr>
          <p:nvPr>
            <p:ph type="title"/>
          </p:nvPr>
        </p:nvSpPr>
        <p:spPr>
          <a:xfrm>
            <a:off x="630936" y="630936"/>
            <a:ext cx="3599688" cy="14630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800"/>
              <a:buFont typeface="Arial"/>
              <a:buNone/>
            </a:pPr>
            <a:r>
              <a:rPr lang="en-US" sz="4800">
                <a:solidFill>
                  <a:srgbClr val="FFFFFF"/>
                </a:solidFill>
                <a:latin typeface="Arial"/>
                <a:ea typeface="Arial"/>
                <a:cs typeface="Arial"/>
                <a:sym typeface="Arial"/>
              </a:rPr>
              <a:t>Gini Coefficient </a:t>
            </a:r>
            <a:endParaRPr/>
          </a:p>
        </p:txBody>
      </p:sp>
      <p:sp>
        <p:nvSpPr>
          <p:cNvPr id="333" name="Google Shape;333;p28"/>
          <p:cNvSpPr/>
          <p:nvPr/>
        </p:nvSpPr>
        <p:spPr>
          <a:xfrm rot="5400000">
            <a:off x="3566159" y="1353312"/>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4" name="Google Shape;334;p28" descr="A table with numbers and symbols&#10;&#10;Description automatically generated"/>
          <p:cNvPicPr preferRelativeResize="0">
            <a:picLocks noGrp="1"/>
          </p:cNvPicPr>
          <p:nvPr>
            <p:ph type="body" idx="1"/>
          </p:nvPr>
        </p:nvPicPr>
        <p:blipFill rotWithShape="1">
          <a:blip r:embed="rId3">
            <a:alphaModFix/>
          </a:blip>
          <a:srcRect/>
          <a:stretch/>
        </p:blipFill>
        <p:spPr>
          <a:xfrm>
            <a:off x="630936" y="3505603"/>
            <a:ext cx="10917936" cy="2210882"/>
          </a:xfrm>
          <a:prstGeom prst="rect">
            <a:avLst/>
          </a:prstGeom>
          <a:noFill/>
          <a:ln>
            <a:noFill/>
          </a:ln>
        </p:spPr>
      </p:pic>
      <p:grpSp>
        <p:nvGrpSpPr>
          <p:cNvPr id="335" name="Google Shape;335;p28"/>
          <p:cNvGrpSpPr/>
          <p:nvPr/>
        </p:nvGrpSpPr>
        <p:grpSpPr>
          <a:xfrm>
            <a:off x="4474462" y="217057"/>
            <a:ext cx="7074409" cy="2330350"/>
            <a:chOff x="0" y="131996"/>
            <a:chExt cx="7074409" cy="2330350"/>
          </a:xfrm>
        </p:grpSpPr>
        <p:sp>
          <p:nvSpPr>
            <p:cNvPr id="336" name="Google Shape;336;p28"/>
            <p:cNvSpPr/>
            <p:nvPr/>
          </p:nvSpPr>
          <p:spPr>
            <a:xfrm>
              <a:off x="0" y="131996"/>
              <a:ext cx="7074409" cy="1067034"/>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8"/>
            <p:cNvSpPr/>
            <p:nvPr/>
          </p:nvSpPr>
          <p:spPr>
            <a:xfrm>
              <a:off x="322777" y="372079"/>
              <a:ext cx="587442" cy="586869"/>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8"/>
            <p:cNvSpPr/>
            <p:nvPr/>
          </p:nvSpPr>
          <p:spPr>
            <a:xfrm>
              <a:off x="1232998" y="131996"/>
              <a:ext cx="5838998" cy="106807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8"/>
            <p:cNvSpPr txBox="1"/>
            <p:nvPr/>
          </p:nvSpPr>
          <p:spPr>
            <a:xfrm>
              <a:off x="1232998" y="131996"/>
              <a:ext cx="5838998" cy="1068077"/>
            </a:xfrm>
            <a:prstGeom prst="rect">
              <a:avLst/>
            </a:prstGeom>
            <a:noFill/>
            <a:ln>
              <a:noFill/>
            </a:ln>
          </p:spPr>
          <p:txBody>
            <a:bodyPr spcFirstLastPara="1" wrap="square" lIns="113025" tIns="113025" rIns="113025" bIns="113025" anchor="ctr"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Significant Differences in Gini Coefficients Across Regions: Paired t-tests reveal statistically significant differences in Gini coefficients between the City of Toronto and other regions, particularly Halton, York, Peel, Durham, and Toronto CMA, indicating variations in income inequality levels.</a:t>
              </a:r>
              <a:endParaRPr sz="1200" b="0" i="0" u="none" strike="noStrike" cap="none">
                <a:solidFill>
                  <a:schemeClr val="dk1"/>
                </a:solidFill>
                <a:latin typeface="Arial"/>
                <a:ea typeface="Arial"/>
                <a:cs typeface="Arial"/>
                <a:sym typeface="Arial"/>
              </a:endParaRPr>
            </a:p>
          </p:txBody>
        </p:sp>
        <p:sp>
          <p:nvSpPr>
            <p:cNvPr id="340" name="Google Shape;340;p28"/>
            <p:cNvSpPr/>
            <p:nvPr/>
          </p:nvSpPr>
          <p:spPr>
            <a:xfrm>
              <a:off x="0" y="1394269"/>
              <a:ext cx="7074409" cy="1067034"/>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8"/>
            <p:cNvSpPr/>
            <p:nvPr/>
          </p:nvSpPr>
          <p:spPr>
            <a:xfrm>
              <a:off x="322777" y="1634352"/>
              <a:ext cx="587442" cy="586869"/>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8"/>
            <p:cNvSpPr/>
            <p:nvPr/>
          </p:nvSpPr>
          <p:spPr>
            <a:xfrm>
              <a:off x="1232998" y="1394269"/>
              <a:ext cx="5838998" cy="106807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8"/>
            <p:cNvSpPr txBox="1"/>
            <p:nvPr/>
          </p:nvSpPr>
          <p:spPr>
            <a:xfrm>
              <a:off x="1232998" y="1394269"/>
              <a:ext cx="5838998" cy="1068077"/>
            </a:xfrm>
            <a:prstGeom prst="rect">
              <a:avLst/>
            </a:prstGeom>
            <a:noFill/>
            <a:ln>
              <a:noFill/>
            </a:ln>
          </p:spPr>
          <p:txBody>
            <a:bodyPr spcFirstLastPara="1" wrap="square" lIns="113025" tIns="113025" rIns="113025" bIns="1130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Comparison of Regional Inequality: The highest mean differences in Gini coefficients are observed between the City of Toronto and Peel/Durham Regions, suggesting these areas exhibit distinct patterns of income inequality relative to Toronto.</a:t>
              </a:r>
              <a:endParaRPr sz="1400" b="0" i="0" u="none" strike="noStrike" cap="none">
                <a:solidFill>
                  <a:schemeClr val="dk1"/>
                </a:solidFill>
                <a:latin typeface="Arial"/>
                <a:ea typeface="Arial"/>
                <a:cs typeface="Arial"/>
                <a:sym typeface="Arial"/>
              </a:endParaRPr>
            </a:p>
          </p:txBody>
        </p:sp>
      </p:grpSp>
      <p:sp>
        <p:nvSpPr>
          <p:cNvPr id="344" name="Google Shape;344;p28"/>
          <p:cNvSpPr txBox="1"/>
          <p:nvPr/>
        </p:nvSpPr>
        <p:spPr>
          <a:xfrm>
            <a:off x="373609" y="5857733"/>
            <a:ext cx="60976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Source</a:t>
            </a:r>
            <a:r>
              <a:rPr lang="en-US" sz="1800" b="0" i="0" u="none" strike="noStrike" cap="none">
                <a:solidFill>
                  <a:schemeClr val="dk1"/>
                </a:solidFill>
                <a:latin typeface="Arial"/>
                <a:ea typeface="Arial"/>
                <a:cs typeface="Arial"/>
                <a:sym typeface="Arial"/>
              </a:rPr>
              <a:t>: </a:t>
            </a:r>
            <a:r>
              <a:rPr lang="en-US" sz="18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Income Inequality</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sp>
        <p:nvSpPr>
          <p:cNvPr id="349" name="Google Shape;349;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p29"/>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a:solidFill>
                  <a:schemeClr val="dk1"/>
                </a:solidFill>
                <a:latin typeface="Arial"/>
                <a:ea typeface="Arial"/>
                <a:cs typeface="Arial"/>
                <a:sym typeface="Arial"/>
              </a:rPr>
              <a:t>Gini Index prediction</a:t>
            </a:r>
            <a:endParaRPr/>
          </a:p>
        </p:txBody>
      </p:sp>
      <p:sp>
        <p:nvSpPr>
          <p:cNvPr id="351" name="Google Shape;351;p29"/>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p29"/>
          <p:cNvSpPr txBox="1">
            <a:spLocks noGrp="1"/>
          </p:cNvSpPr>
          <p:nvPr>
            <p:ph type="body" idx="2"/>
          </p:nvPr>
        </p:nvSpPr>
        <p:spPr>
          <a:xfrm>
            <a:off x="630936" y="2807208"/>
            <a:ext cx="3429000" cy="3410712"/>
          </a:xfrm>
          <a:prstGeom prst="rect">
            <a:avLst/>
          </a:prstGeom>
          <a:noFill/>
          <a:ln>
            <a:noFill/>
          </a:ln>
        </p:spPr>
        <p:txBody>
          <a:bodyPr spcFirstLastPara="1" wrap="square" lIns="91425" tIns="45700" rIns="91425" bIns="45700" anchor="t" anchorCtr="0">
            <a:normAutofit fontScale="92500" lnSpcReduction="10000"/>
          </a:bodyPr>
          <a:lstStyle/>
          <a:p>
            <a:pPr marL="8096" marR="0" lvl="0" indent="-8127" algn="l" rtl="0">
              <a:lnSpc>
                <a:spcPct val="90000"/>
              </a:lnSpc>
              <a:spcBef>
                <a:spcPts val="0"/>
              </a:spcBef>
              <a:spcAft>
                <a:spcPts val="0"/>
              </a:spcAft>
              <a:buClr>
                <a:schemeClr val="dk1"/>
              </a:buClr>
              <a:buSzPct val="100000"/>
              <a:buFont typeface="Arial"/>
              <a:buChar char="•"/>
            </a:pPr>
            <a:r>
              <a:rPr lang="en-US" sz="1700" b="1" i="0" u="none" strike="noStrike" cap="none"/>
              <a:t>Rising Inequality Trends</a:t>
            </a:r>
            <a:r>
              <a:rPr lang="en-US" sz="1700" b="0" i="0" u="none" strike="noStrike" cap="none"/>
              <a:t>: Predictive modeling shows an increasing trend in Gini Index values for the City of Toronto, York Region, and Peel Region through 2050, indicating growing income inequality.</a:t>
            </a:r>
            <a:endParaRPr/>
          </a:p>
          <a:p>
            <a:pPr marL="8096" marR="0" lvl="0" indent="-8127" algn="l" rtl="0">
              <a:lnSpc>
                <a:spcPct val="90000"/>
              </a:lnSpc>
              <a:spcBef>
                <a:spcPts val="600"/>
              </a:spcBef>
              <a:spcAft>
                <a:spcPts val="0"/>
              </a:spcAft>
              <a:buClr>
                <a:schemeClr val="dk1"/>
              </a:buClr>
              <a:buSzPct val="100000"/>
              <a:buFont typeface="Arial"/>
              <a:buChar char="•"/>
            </a:pPr>
            <a:r>
              <a:rPr lang="en-US" sz="1700" b="1" i="0" u="none" strike="noStrike" cap="none"/>
              <a:t>Regional Differences</a:t>
            </a:r>
            <a:r>
              <a:rPr lang="en-US" sz="1700" b="0" i="0" u="none" strike="noStrike" cap="none"/>
              <a:t>: The City of Toronto is projected to have the highest Gini Index by 20</a:t>
            </a:r>
            <a:r>
              <a:rPr lang="en-US" sz="1700"/>
              <a:t>30 </a:t>
            </a:r>
            <a:r>
              <a:rPr lang="en-US" sz="1700" b="0" i="0" u="none" strike="noStrike" cap="none"/>
              <a:t> (0.</a:t>
            </a:r>
            <a:r>
              <a:rPr lang="en-US" sz="1700"/>
              <a:t>33</a:t>
            </a:r>
            <a:r>
              <a:rPr lang="en-US" sz="1700" b="0" i="0" u="none" strike="noStrike" cap="none"/>
              <a:t>16), suggesting more pronounced inequality compared to York and Peel Regions.</a:t>
            </a:r>
            <a:endParaRPr/>
          </a:p>
        </p:txBody>
      </p:sp>
      <p:pic>
        <p:nvPicPr>
          <p:cNvPr id="353" name="Google Shape;353;p29"/>
          <p:cNvPicPr preferRelativeResize="0">
            <a:picLocks noGrp="1"/>
          </p:cNvPicPr>
          <p:nvPr>
            <p:ph type="body" idx="1"/>
          </p:nvPr>
        </p:nvPicPr>
        <p:blipFill rotWithShape="1">
          <a:blip r:embed="rId3">
            <a:alphaModFix/>
          </a:blip>
          <a:srcRect/>
          <a:stretch/>
        </p:blipFill>
        <p:spPr>
          <a:xfrm>
            <a:off x="4312800" y="211175"/>
            <a:ext cx="7691700" cy="6423600"/>
          </a:xfrm>
          <a:prstGeom prst="rect">
            <a:avLst/>
          </a:prstGeom>
          <a:noFill/>
          <a:ln>
            <a:noFill/>
          </a:ln>
        </p:spPr>
      </p:pic>
      <p:sp>
        <p:nvSpPr>
          <p:cNvPr id="354" name="Google Shape;354;p29"/>
          <p:cNvSpPr txBox="1"/>
          <p:nvPr/>
        </p:nvSpPr>
        <p:spPr>
          <a:xfrm>
            <a:off x="630936" y="6281445"/>
            <a:ext cx="60976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Source</a:t>
            </a:r>
            <a:r>
              <a:rPr lang="en-US" sz="1800" b="0" i="0" u="none" strike="noStrike" cap="none">
                <a:solidFill>
                  <a:schemeClr val="dk1"/>
                </a:solidFill>
                <a:latin typeface="Arial"/>
                <a:ea typeface="Arial"/>
                <a:cs typeface="Arial"/>
                <a:sym typeface="Arial"/>
              </a:rPr>
              <a:t>: </a:t>
            </a:r>
            <a:r>
              <a:rPr lang="en-US" sz="18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Income Inequality</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
        <p:cNvGrpSpPr/>
        <p:nvPr/>
      </p:nvGrpSpPr>
      <p:grpSpPr>
        <a:xfrm>
          <a:off x="0" y="0"/>
          <a:ext cx="0" cy="0"/>
          <a:chOff x="0" y="0"/>
          <a:chExt cx="0" cy="0"/>
        </a:xfrm>
      </p:grpSpPr>
      <p:sp>
        <p:nvSpPr>
          <p:cNvPr id="359" name="Google Shape;359;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0" name="Google Shape;360;p30"/>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200"/>
              <a:buFont typeface="Arial"/>
              <a:buNone/>
            </a:pPr>
            <a:r>
              <a:rPr lang="en-US" sz="4200">
                <a:solidFill>
                  <a:schemeClr val="dk1"/>
                </a:solidFill>
                <a:latin typeface="Arial"/>
                <a:ea typeface="Arial"/>
                <a:cs typeface="Arial"/>
                <a:sym typeface="Arial"/>
              </a:rPr>
              <a:t>Gini Index Decision Tree</a:t>
            </a:r>
            <a:endParaRPr/>
          </a:p>
        </p:txBody>
      </p:sp>
      <p:sp>
        <p:nvSpPr>
          <p:cNvPr id="361" name="Google Shape;361;p30"/>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2" name="Google Shape;362;p30"/>
          <p:cNvSpPr txBox="1">
            <a:spLocks noGrp="1"/>
          </p:cNvSpPr>
          <p:nvPr>
            <p:ph type="body" idx="2"/>
          </p:nvPr>
        </p:nvSpPr>
        <p:spPr>
          <a:xfrm>
            <a:off x="630936" y="2807208"/>
            <a:ext cx="3429000" cy="3410712"/>
          </a:xfrm>
          <a:prstGeom prst="rect">
            <a:avLst/>
          </a:prstGeom>
          <a:noFill/>
          <a:ln>
            <a:noFill/>
          </a:ln>
        </p:spPr>
        <p:txBody>
          <a:bodyPr spcFirstLastPara="1" wrap="square" lIns="91425" tIns="45700" rIns="91425" bIns="45700" anchor="t" anchorCtr="0">
            <a:normAutofit lnSpcReduction="20000"/>
          </a:bodyPr>
          <a:lstStyle/>
          <a:p>
            <a:pPr marL="0" marR="0" lvl="0" indent="-107950" algn="l" rtl="0">
              <a:lnSpc>
                <a:spcPct val="90000"/>
              </a:lnSpc>
              <a:spcBef>
                <a:spcPts val="0"/>
              </a:spcBef>
              <a:spcAft>
                <a:spcPts val="0"/>
              </a:spcAft>
              <a:buClr>
                <a:schemeClr val="dk1"/>
              </a:buClr>
              <a:buSzPts val="1700"/>
              <a:buFont typeface="Arial"/>
              <a:buChar char="•"/>
            </a:pPr>
            <a:r>
              <a:rPr lang="en-US" sz="1700" b="1" i="0" u="none" strike="noStrike" cap="none"/>
              <a:t>Decision Tree for Gini Index Classification</a:t>
            </a:r>
            <a:r>
              <a:rPr lang="en-US" sz="1700" b="0" i="0" u="none" strike="noStrike" cap="none"/>
              <a:t>: The model splits regions based on Gini Index thresholds, highlighting income inequality differences.</a:t>
            </a:r>
            <a:endParaRPr/>
          </a:p>
          <a:p>
            <a:pPr marL="0" marR="0" lvl="0" indent="-107950" algn="l" rtl="0">
              <a:lnSpc>
                <a:spcPct val="90000"/>
              </a:lnSpc>
              <a:spcBef>
                <a:spcPts val="600"/>
              </a:spcBef>
              <a:spcAft>
                <a:spcPts val="0"/>
              </a:spcAft>
              <a:buClr>
                <a:schemeClr val="dk1"/>
              </a:buClr>
              <a:buSzPts val="1700"/>
              <a:buFont typeface="Arial"/>
              <a:buChar char="•"/>
            </a:pPr>
            <a:r>
              <a:rPr lang="en-US" sz="1700" b="1" i="0" u="none" strike="noStrike" cap="none"/>
              <a:t>Distinct Regional Groupings</a:t>
            </a:r>
            <a:r>
              <a:rPr lang="en-US" sz="1700" b="0" i="0" u="none" strike="noStrike" cap="none"/>
              <a:t>: City of Toronto shows the highest inequality (Gini ≥ 0.1958), while Durham and York Regions are grouped with lower Gini values (Gini &lt; 0.1533), indicating relatively less inequality.</a:t>
            </a:r>
            <a:endParaRPr/>
          </a:p>
        </p:txBody>
      </p:sp>
      <p:pic>
        <p:nvPicPr>
          <p:cNvPr id="363" name="Google Shape;363;p30" descr="A diagram of a family tree&#10;&#10;Description automatically generated"/>
          <p:cNvPicPr preferRelativeResize="0">
            <a:picLocks noGrp="1"/>
          </p:cNvPicPr>
          <p:nvPr>
            <p:ph type="body" idx="1"/>
          </p:nvPr>
        </p:nvPicPr>
        <p:blipFill rotWithShape="1">
          <a:blip r:embed="rId3">
            <a:alphaModFix/>
          </a:blip>
          <a:srcRect/>
          <a:stretch/>
        </p:blipFill>
        <p:spPr>
          <a:xfrm>
            <a:off x="4654296" y="1513218"/>
            <a:ext cx="6903720" cy="3831564"/>
          </a:xfrm>
          <a:prstGeom prst="rect">
            <a:avLst/>
          </a:prstGeom>
          <a:noFill/>
          <a:ln>
            <a:noFill/>
          </a:ln>
        </p:spPr>
      </p:pic>
      <p:sp>
        <p:nvSpPr>
          <p:cNvPr id="364" name="Google Shape;364;p30"/>
          <p:cNvSpPr txBox="1"/>
          <p:nvPr/>
        </p:nvSpPr>
        <p:spPr>
          <a:xfrm>
            <a:off x="373609" y="5857733"/>
            <a:ext cx="60976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Source</a:t>
            </a:r>
            <a:r>
              <a:rPr lang="en-US" sz="1800" b="0" i="0" u="none" strike="noStrike" cap="none">
                <a:solidFill>
                  <a:schemeClr val="dk1"/>
                </a:solidFill>
                <a:latin typeface="Arial"/>
                <a:ea typeface="Arial"/>
                <a:cs typeface="Arial"/>
                <a:sym typeface="Arial"/>
              </a:rPr>
              <a:t>: </a:t>
            </a:r>
            <a:r>
              <a:rPr lang="en-US" sz="18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Income Inequality</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1"/>
          <p:cNvSpPr txBox="1">
            <a:spLocks noGrp="1"/>
          </p:cNvSpPr>
          <p:nvPr>
            <p:ph type="title"/>
          </p:nvPr>
        </p:nvSpPr>
        <p:spPr>
          <a:xfrm>
            <a:off x="630936" y="264184"/>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400"/>
              <a:buFont typeface="Arial"/>
              <a:buNone/>
            </a:pPr>
            <a:r>
              <a:rPr lang="en-US" sz="3400" b="1" i="0">
                <a:solidFill>
                  <a:schemeClr val="dk1"/>
                </a:solidFill>
                <a:latin typeface="Arial"/>
                <a:ea typeface="Arial"/>
                <a:cs typeface="Arial"/>
                <a:sym typeface="Arial"/>
              </a:rPr>
              <a:t>Minimum vs Living Wages in GTA (2021-2022)</a:t>
            </a:r>
            <a:endParaRPr sz="3400" b="1">
              <a:solidFill>
                <a:schemeClr val="dk1"/>
              </a:solidFill>
              <a:latin typeface="Arial"/>
              <a:ea typeface="Arial"/>
              <a:cs typeface="Arial"/>
              <a:sym typeface="Arial"/>
            </a:endParaRPr>
          </a:p>
        </p:txBody>
      </p:sp>
      <p:sp>
        <p:nvSpPr>
          <p:cNvPr id="370" name="Google Shape;370;p31"/>
          <p:cNvSpPr txBox="1"/>
          <p:nvPr/>
        </p:nvSpPr>
        <p:spPr>
          <a:xfrm>
            <a:off x="589843" y="2128769"/>
            <a:ext cx="3429000" cy="3662007"/>
          </a:xfrm>
          <a:prstGeom prst="rect">
            <a:avLst/>
          </a:prstGeom>
          <a:noFill/>
          <a:ln>
            <a:noFill/>
          </a:ln>
        </p:spPr>
        <p:txBody>
          <a:bodyPr spcFirstLastPara="1" wrap="square" lIns="91425" tIns="45700" rIns="91425" bIns="45700" anchor="t" anchorCtr="0">
            <a:noAutofit/>
          </a:bodyPr>
          <a:lstStyle/>
          <a:p>
            <a:pPr marL="342900" marR="0" lvl="0" indent="-228600" algn="l" rtl="0">
              <a:lnSpc>
                <a:spcPct val="90000"/>
              </a:lnSpc>
              <a:spcBef>
                <a:spcPts val="0"/>
              </a:spcBef>
              <a:spcAft>
                <a:spcPts val="0"/>
              </a:spcAft>
              <a:buClr>
                <a:schemeClr val="dk1"/>
              </a:buClr>
              <a:buSzPts val="1500"/>
              <a:buFont typeface="Arial"/>
              <a:buChar char="•"/>
            </a:pPr>
            <a:r>
              <a:rPr lang="en-US" sz="1500" b="1" i="0" u="none" strike="noStrike" cap="none">
                <a:solidFill>
                  <a:schemeClr val="dk1"/>
                </a:solidFill>
                <a:latin typeface="Arial"/>
                <a:ea typeface="Arial"/>
                <a:cs typeface="Arial"/>
                <a:sym typeface="Arial"/>
              </a:rPr>
              <a:t>The minimum wage in the GTA regions ranges from $14.35 to $15.50 per hour in 2021-2022, while the living wage, which is the hourly rate needed to cover the basic expenses of a family, ranges from $18.60 to $22.08 per hour.</a:t>
            </a:r>
            <a:endParaRPr sz="1400" b="0" i="0" u="none" strike="noStrike" cap="none">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ts val="1500"/>
              <a:buFont typeface="Arial"/>
              <a:buChar char="•"/>
            </a:pPr>
            <a:r>
              <a:rPr lang="en-US" sz="1500" b="1" i="0" u="none" strike="noStrike" cap="none">
                <a:solidFill>
                  <a:schemeClr val="dk1"/>
                </a:solidFill>
                <a:latin typeface="Arial"/>
                <a:ea typeface="Arial"/>
                <a:cs typeface="Arial"/>
                <a:sym typeface="Arial"/>
              </a:rPr>
              <a:t>The living wage is significantly higher than the minimum wage, indicating that many workers in the GTA may struggle to make ends meet, even when employed.</a:t>
            </a:r>
            <a:endParaRPr sz="1400" b="0" i="0" u="none" strike="noStrike" cap="none">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ts val="1500"/>
              <a:buFont typeface="Arial"/>
              <a:buChar char="•"/>
            </a:pPr>
            <a:r>
              <a:rPr lang="en-US" sz="1500" b="1" i="0" u="none" strike="noStrike" cap="none">
                <a:solidFill>
                  <a:schemeClr val="dk1"/>
                </a:solidFill>
                <a:latin typeface="Arial"/>
                <a:ea typeface="Arial"/>
                <a:cs typeface="Arial"/>
                <a:sym typeface="Arial"/>
              </a:rPr>
              <a:t>The difference between the minimum and living wages is largest in the Peel region, where the living wage is $22.08 per hour, compared to the minimum wage of $14.35 per hour.</a:t>
            </a:r>
            <a:endParaRPr sz="1400" b="0" i="0" u="none" strike="noStrike" cap="none">
              <a:solidFill>
                <a:srgbClr val="000000"/>
              </a:solidFill>
              <a:latin typeface="Arial"/>
              <a:ea typeface="Arial"/>
              <a:cs typeface="Arial"/>
              <a:sym typeface="Arial"/>
            </a:endParaRPr>
          </a:p>
          <a:p>
            <a:pPr marL="742950" marR="0" lvl="1" indent="-133350" algn="l" rtl="0">
              <a:lnSpc>
                <a:spcPct val="90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0" marR="0" lvl="0" indent="95250" algn="l" rtl="0">
              <a:lnSpc>
                <a:spcPct val="90000"/>
              </a:lnSpc>
              <a:spcBef>
                <a:spcPts val="60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
        <p:nvSpPr>
          <p:cNvPr id="371" name="Google Shape;371;p31"/>
          <p:cNvSpPr txBox="1"/>
          <p:nvPr/>
        </p:nvSpPr>
        <p:spPr>
          <a:xfrm>
            <a:off x="7700267" y="5475149"/>
            <a:ext cx="438523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52423"/>
                </a:solidFill>
                <a:latin typeface="Quattrocento Sans"/>
                <a:ea typeface="Quattrocento Sans"/>
                <a:cs typeface="Quattrocento Sans"/>
                <a:sym typeface="Quattrocento Sans"/>
              </a:rPr>
              <a:t>Sources: </a:t>
            </a:r>
            <a:r>
              <a:rPr lang="en-US" sz="1600" b="0" i="0" u="sng" strike="noStrike" cap="none">
                <a:solidFill>
                  <a:srgbClr val="252423"/>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2021</a:t>
            </a:r>
            <a:r>
              <a:rPr lang="en-US" sz="1600" b="0" i="0" u="sng" strike="noStrike" cap="none">
                <a:solidFill>
                  <a:srgbClr val="252423"/>
                </a:solidFill>
                <a:latin typeface="Quattrocento Sans"/>
                <a:ea typeface="Quattrocento Sans"/>
                <a:cs typeface="Quattrocento Sans"/>
                <a:sym typeface="Quattrocento Sans"/>
              </a:rPr>
              <a:t>,</a:t>
            </a:r>
            <a:r>
              <a:rPr lang="en-US" sz="1600" b="0" i="0" u="none" strike="noStrike" cap="none">
                <a:solidFill>
                  <a:srgbClr val="252423"/>
                </a:solidFill>
                <a:latin typeface="Quattrocento Sans"/>
                <a:ea typeface="Quattrocento Sans"/>
                <a:cs typeface="Quattrocento Sans"/>
                <a:sym typeface="Quattrocento Sans"/>
              </a:rPr>
              <a:t> </a:t>
            </a:r>
            <a:r>
              <a:rPr lang="en-US" sz="1600" b="0" i="0" u="sng" strike="noStrike" cap="none">
                <a:solidFill>
                  <a:srgbClr val="252423"/>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2022 Living Wages</a:t>
            </a:r>
            <a:endParaRPr sz="1600" b="0" i="0" u="none" strike="noStrike" cap="none">
              <a:solidFill>
                <a:srgbClr val="252423"/>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252423"/>
                </a:solidFill>
                <a:latin typeface="Quattrocento Sans"/>
                <a:ea typeface="Quattrocento Sans"/>
                <a:cs typeface="Quattrocento Sans"/>
                <a:sym typeface="Quattrocento Sans"/>
              </a:rPr>
              <a:t>             </a:t>
            </a:r>
            <a:r>
              <a:rPr lang="en-US" sz="1600" b="0" i="0" u="sng" strike="noStrike" cap="none">
                <a:solidFill>
                  <a:srgbClr val="252423"/>
                </a:solidFill>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 2021 - 2022 Minimum Wages</a:t>
            </a:r>
            <a:endParaRPr sz="1600" b="0" i="0" u="none" strike="noStrike" cap="none">
              <a:solidFill>
                <a:srgbClr val="252423"/>
              </a:solidFill>
              <a:latin typeface="Quattrocento Sans"/>
              <a:ea typeface="Quattrocento Sans"/>
              <a:cs typeface="Quattrocento Sans"/>
              <a:sym typeface="Quattrocento Sans"/>
            </a:endParaRPr>
          </a:p>
        </p:txBody>
      </p:sp>
      <p:pic>
        <p:nvPicPr>
          <p:cNvPr id="372" name="Google Shape;372;p31"/>
          <p:cNvPicPr preferRelativeResize="0"/>
          <p:nvPr/>
        </p:nvPicPr>
        <p:blipFill rotWithShape="1">
          <a:blip r:embed="rId6">
            <a:alphaModFix/>
          </a:blip>
          <a:srcRect t="1125" b="10707"/>
          <a:stretch/>
        </p:blipFill>
        <p:spPr>
          <a:xfrm>
            <a:off x="4059936" y="1123720"/>
            <a:ext cx="7794103" cy="39770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
        <p:cNvGrpSpPr/>
        <p:nvPr/>
      </p:nvGrpSpPr>
      <p:grpSpPr>
        <a:xfrm>
          <a:off x="0" y="0"/>
          <a:ext cx="0" cy="0"/>
          <a:chOff x="0" y="0"/>
          <a:chExt cx="0" cy="0"/>
        </a:xfrm>
      </p:grpSpPr>
      <p:sp>
        <p:nvSpPr>
          <p:cNvPr id="377" name="Google Shape;377;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8" name="Google Shape;378;p32"/>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600"/>
              <a:buFont typeface="Arial"/>
              <a:buNone/>
            </a:pPr>
            <a:r>
              <a:rPr lang="en-US" sz="4600" b="1"/>
              <a:t>Living Wage Prediction</a:t>
            </a:r>
            <a:endParaRPr/>
          </a:p>
        </p:txBody>
      </p:sp>
      <p:sp>
        <p:nvSpPr>
          <p:cNvPr id="379" name="Google Shape;379;p32"/>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0" name="Google Shape;380;p32"/>
          <p:cNvSpPr txBox="1">
            <a:spLocks noGrp="1"/>
          </p:cNvSpPr>
          <p:nvPr>
            <p:ph type="body" idx="1"/>
          </p:nvPr>
        </p:nvSpPr>
        <p:spPr>
          <a:xfrm>
            <a:off x="630936" y="2807208"/>
            <a:ext cx="3429000" cy="3410712"/>
          </a:xfrm>
          <a:prstGeom prst="rect">
            <a:avLst/>
          </a:prstGeom>
          <a:noFill/>
          <a:ln>
            <a:noFill/>
          </a:ln>
        </p:spPr>
        <p:txBody>
          <a:bodyPr spcFirstLastPara="1" wrap="square" lIns="91425" tIns="45700" rIns="91425" bIns="45700" anchor="t" anchorCtr="0">
            <a:normAutofit/>
          </a:bodyPr>
          <a:lstStyle/>
          <a:p>
            <a:pPr marL="0" marR="0" lvl="0" indent="-95250" algn="l" rtl="0">
              <a:lnSpc>
                <a:spcPct val="90000"/>
              </a:lnSpc>
              <a:spcBef>
                <a:spcPts val="0"/>
              </a:spcBef>
              <a:spcAft>
                <a:spcPts val="0"/>
              </a:spcAft>
              <a:buClr>
                <a:schemeClr val="dk1"/>
              </a:buClr>
              <a:buSzPts val="1500"/>
              <a:buFont typeface="Arial"/>
              <a:buChar char="•"/>
            </a:pPr>
            <a:r>
              <a:rPr lang="en-US" sz="1500" b="1" i="0" u="none" strike="noStrike" cap="none">
                <a:latin typeface="Arial"/>
                <a:ea typeface="Arial"/>
                <a:cs typeface="Arial"/>
                <a:sym typeface="Arial"/>
              </a:rPr>
              <a:t>Living Wage Predictions for 2030 and 2040</a:t>
            </a:r>
            <a:r>
              <a:rPr lang="en-US" sz="1500" b="0" i="0" u="none" strike="noStrike" cap="none">
                <a:latin typeface="Arial"/>
                <a:ea typeface="Arial"/>
                <a:cs typeface="Arial"/>
                <a:sym typeface="Arial"/>
              </a:rPr>
              <a:t>: Both linear regression and random forest models indicate rising living wage requirements across regions, with York and Toronto projected to have the highest increases.</a:t>
            </a:r>
            <a:endParaRPr/>
          </a:p>
          <a:p>
            <a:pPr marL="0" marR="0" lvl="0" indent="-95250" algn="l" rtl="0">
              <a:lnSpc>
                <a:spcPct val="90000"/>
              </a:lnSpc>
              <a:spcBef>
                <a:spcPts val="600"/>
              </a:spcBef>
              <a:spcAft>
                <a:spcPts val="0"/>
              </a:spcAft>
              <a:buClr>
                <a:schemeClr val="dk1"/>
              </a:buClr>
              <a:buSzPts val="1500"/>
              <a:buFont typeface="Arial"/>
              <a:buChar char="•"/>
            </a:pPr>
            <a:r>
              <a:rPr lang="en-US" sz="1500" b="1" i="0" u="none" strike="noStrike" cap="none">
                <a:latin typeface="Arial"/>
                <a:ea typeface="Arial"/>
                <a:cs typeface="Arial"/>
                <a:sym typeface="Arial"/>
              </a:rPr>
              <a:t>Model Comparison</a:t>
            </a:r>
            <a:r>
              <a:rPr lang="en-US" sz="1500" b="0" i="0" u="none" strike="noStrike" cap="none">
                <a:latin typeface="Arial"/>
                <a:ea typeface="Arial"/>
                <a:cs typeface="Arial"/>
                <a:sym typeface="Arial"/>
              </a:rPr>
              <a:t>: Linear regression provides a smooth trend for future wages, while random forest predictions remain consistent across years, reflecting model differences in handling linear trends.</a:t>
            </a:r>
            <a:endParaRPr/>
          </a:p>
        </p:txBody>
      </p:sp>
      <p:pic>
        <p:nvPicPr>
          <p:cNvPr id="381" name="Google Shape;381;p32" descr="A graph of different colored lines&#10;&#10;Description automatically generated"/>
          <p:cNvPicPr preferRelativeResize="0"/>
          <p:nvPr/>
        </p:nvPicPr>
        <p:blipFill rotWithShape="1">
          <a:blip r:embed="rId3">
            <a:alphaModFix/>
          </a:blip>
          <a:srcRect/>
          <a:stretch/>
        </p:blipFill>
        <p:spPr>
          <a:xfrm>
            <a:off x="4654296" y="1288847"/>
            <a:ext cx="6903720" cy="4280306"/>
          </a:xfrm>
          <a:prstGeom prst="rect">
            <a:avLst/>
          </a:prstGeom>
          <a:noFill/>
          <a:ln>
            <a:noFill/>
          </a:ln>
        </p:spPr>
      </p:pic>
      <p:sp>
        <p:nvSpPr>
          <p:cNvPr id="382" name="Google Shape;382;p32"/>
          <p:cNvSpPr txBox="1"/>
          <p:nvPr/>
        </p:nvSpPr>
        <p:spPr>
          <a:xfrm>
            <a:off x="502024" y="6217920"/>
            <a:ext cx="489373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Source:</a:t>
            </a:r>
            <a:r>
              <a:rPr lang="en-US" sz="1600" b="0" i="0" u="none" strike="noStrike" cap="none">
                <a:solidFill>
                  <a:schemeClr val="dk1"/>
                </a:solidFill>
                <a:latin typeface="Arial"/>
                <a:ea typeface="Arial"/>
                <a:cs typeface="Arial"/>
                <a:sym typeface="Arial"/>
              </a:rPr>
              <a:t> </a:t>
            </a:r>
            <a:r>
              <a:rPr lang="en-US" sz="16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Minimum wages</a:t>
            </a:r>
            <a:r>
              <a:rPr lang="en-US" sz="1600" b="0" i="0" u="none" strike="noStrike" cap="none">
                <a:solidFill>
                  <a:schemeClr val="dk1"/>
                </a:solidFill>
                <a:latin typeface="Arial"/>
                <a:ea typeface="Arial"/>
                <a:cs typeface="Arial"/>
                <a:sym typeface="Arial"/>
              </a:rPr>
              <a:t> and </a:t>
            </a:r>
            <a:r>
              <a:rPr lang="en-US" sz="16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Living wages</a:t>
            </a:r>
            <a:endParaRPr sz="1600" b="0" i="0" u="none" strike="noStrike" cap="none">
              <a:solidFill>
                <a:schemeClr val="dk1"/>
              </a:solidFill>
              <a:latin typeface="Arial"/>
              <a:ea typeface="Arial"/>
              <a:cs typeface="Arial"/>
              <a:sym typeface="Arial"/>
            </a:endParaRPr>
          </a:p>
        </p:txBody>
      </p:sp>
      <p:pic>
        <p:nvPicPr>
          <p:cNvPr id="383" name="Google Shape;383;p32"/>
          <p:cNvPicPr preferRelativeResize="0"/>
          <p:nvPr/>
        </p:nvPicPr>
        <p:blipFill rotWithShape="1">
          <a:blip r:embed="rId6">
            <a:alphaModFix/>
          </a:blip>
          <a:srcRect/>
          <a:stretch/>
        </p:blipFill>
        <p:spPr>
          <a:xfrm>
            <a:off x="5395756" y="5149737"/>
            <a:ext cx="828773" cy="31392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3"/>
          <p:cNvSpPr txBox="1">
            <a:spLocks noGrp="1"/>
          </p:cNvSpPr>
          <p:nvPr>
            <p:ph type="title"/>
          </p:nvPr>
        </p:nvSpPr>
        <p:spPr>
          <a:xfrm>
            <a:off x="630936" y="43020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000"/>
              <a:buFont typeface="Arial"/>
              <a:buNone/>
            </a:pPr>
            <a:r>
              <a:rPr lang="en-US" sz="3000" i="0">
                <a:solidFill>
                  <a:schemeClr val="dk1"/>
                </a:solidFill>
                <a:latin typeface="Arial"/>
                <a:ea typeface="Arial"/>
                <a:cs typeface="Arial"/>
                <a:sym typeface="Arial"/>
              </a:rPr>
              <a:t>Prevalence of Low Income Based on LICO-AT (%)</a:t>
            </a:r>
            <a:endParaRPr sz="3000">
              <a:solidFill>
                <a:schemeClr val="dk1"/>
              </a:solidFill>
              <a:latin typeface="Arial"/>
              <a:ea typeface="Arial"/>
              <a:cs typeface="Arial"/>
              <a:sym typeface="Arial"/>
            </a:endParaRPr>
          </a:p>
        </p:txBody>
      </p:sp>
      <p:sp>
        <p:nvSpPr>
          <p:cNvPr id="389" name="Google Shape;389;p33"/>
          <p:cNvSpPr txBox="1"/>
          <p:nvPr/>
        </p:nvSpPr>
        <p:spPr>
          <a:xfrm>
            <a:off x="465683" y="2347790"/>
            <a:ext cx="3429000" cy="3410712"/>
          </a:xfrm>
          <a:prstGeom prst="rect">
            <a:avLst/>
          </a:prstGeom>
          <a:noFill/>
          <a:ln>
            <a:noFill/>
          </a:ln>
        </p:spPr>
        <p:txBody>
          <a:bodyPr spcFirstLastPara="1" wrap="square" lIns="91425" tIns="45700" rIns="91425" bIns="45700" anchor="t" anchorCtr="0">
            <a:noAutofit/>
          </a:bodyPr>
          <a:lstStyle/>
          <a:p>
            <a:pPr marL="342900" marR="0" lvl="0" indent="-22860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The data shows that children and youth (0-17 years) have the highest prevalence of low income based on the LICO-AT measure, ranging from 7.7% in York to 9.8% in Peel.</a:t>
            </a:r>
            <a:endParaRPr sz="1400" b="0" i="0" u="none" strike="noStrike" cap="none">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This suggests that families with children in the GTA are disproportionately affected by low income, which can have significant impacts on child development and well-being.</a:t>
            </a:r>
            <a:endParaRPr sz="1400" b="0" i="0" u="none" strike="noStrike" cap="none">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The lower rates for the 18-64 and 65+ age groups indicate that government programs and policies may be more effective at supporting these demographics, but there is still room for improvement in reducing low-income levels across all age groups.</a:t>
            </a:r>
            <a:endParaRPr sz="1400" b="1" i="0" u="none" strike="noStrike" cap="none">
              <a:solidFill>
                <a:schemeClr val="dk1"/>
              </a:solidFill>
              <a:latin typeface="Arial"/>
              <a:ea typeface="Arial"/>
              <a:cs typeface="Arial"/>
              <a:sym typeface="Arial"/>
            </a:endParaRPr>
          </a:p>
        </p:txBody>
      </p:sp>
      <p:sp>
        <p:nvSpPr>
          <p:cNvPr id="390" name="Google Shape;390;p33"/>
          <p:cNvSpPr txBox="1"/>
          <p:nvPr/>
        </p:nvSpPr>
        <p:spPr>
          <a:xfrm>
            <a:off x="8471971" y="6253827"/>
            <a:ext cx="308909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52423"/>
                </a:solidFill>
                <a:latin typeface="Quattrocento Sans"/>
                <a:ea typeface="Quattrocento Sans"/>
                <a:cs typeface="Quattrocento Sans"/>
                <a:sym typeface="Quattrocento Sans"/>
              </a:rPr>
              <a:t>Source: </a:t>
            </a:r>
            <a:r>
              <a:rPr lang="en-US" sz="1600" b="0" i="0" u="sng" strike="noStrike" cap="none">
                <a:solidFill>
                  <a:schemeClr val="dk1"/>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LICO-AT (Census 2021)</a:t>
            </a:r>
            <a:endParaRPr sz="1600" b="0" i="0" u="none" strike="noStrike" cap="none">
              <a:solidFill>
                <a:schemeClr val="dk1"/>
              </a:solidFill>
              <a:latin typeface="Arial"/>
              <a:ea typeface="Arial"/>
              <a:cs typeface="Arial"/>
              <a:sym typeface="Arial"/>
            </a:endParaRPr>
          </a:p>
        </p:txBody>
      </p:sp>
      <p:pic>
        <p:nvPicPr>
          <p:cNvPr id="391" name="Google Shape;391;p33"/>
          <p:cNvPicPr preferRelativeResize="0"/>
          <p:nvPr/>
        </p:nvPicPr>
        <p:blipFill rotWithShape="1">
          <a:blip r:embed="rId4">
            <a:alphaModFix/>
          </a:blip>
          <a:srcRect/>
          <a:stretch/>
        </p:blipFill>
        <p:spPr>
          <a:xfrm>
            <a:off x="4059936" y="639520"/>
            <a:ext cx="7997445" cy="5317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4"/>
          <p:cNvSpPr txBox="1">
            <a:spLocks noGrp="1"/>
          </p:cNvSpPr>
          <p:nvPr>
            <p:ph type="title"/>
          </p:nvPr>
        </p:nvSpPr>
        <p:spPr>
          <a:xfrm>
            <a:off x="489994" y="104542"/>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600"/>
              <a:buFont typeface="Arial"/>
              <a:buNone/>
            </a:pPr>
            <a:r>
              <a:rPr lang="en-US" sz="2600" i="0">
                <a:solidFill>
                  <a:schemeClr val="dk1"/>
                </a:solidFill>
                <a:latin typeface="Arial"/>
                <a:ea typeface="Arial"/>
                <a:cs typeface="Arial"/>
                <a:sym typeface="Arial"/>
              </a:rPr>
              <a:t>Low-Income Measure, After Tax (LIMAT) by Age in GTA (Census 2021)</a:t>
            </a:r>
            <a:endParaRPr/>
          </a:p>
        </p:txBody>
      </p:sp>
      <p:sp>
        <p:nvSpPr>
          <p:cNvPr id="398" name="Google Shape;398;p34"/>
          <p:cNvSpPr txBox="1"/>
          <p:nvPr/>
        </p:nvSpPr>
        <p:spPr>
          <a:xfrm>
            <a:off x="336710" y="2106663"/>
            <a:ext cx="3429000" cy="3410712"/>
          </a:xfrm>
          <a:prstGeom prst="rect">
            <a:avLst/>
          </a:prstGeom>
          <a:noFill/>
          <a:ln>
            <a:noFill/>
          </a:ln>
        </p:spPr>
        <p:txBody>
          <a:bodyPr spcFirstLastPara="1" wrap="square" lIns="91425" tIns="45700" rIns="91425" bIns="45700" anchor="t" anchorCtr="0">
            <a:noAutofit/>
          </a:bodyPr>
          <a:lstStyle/>
          <a:p>
            <a:pPr marL="342900" marR="0" lvl="0" indent="-22860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The LIMAT rates are even higher than the LICO-AT rates, highlighting the significant challenge of low income in the GTA, especially for young children.</a:t>
            </a:r>
            <a:endParaRPr sz="1400" b="0" i="0" u="none" strike="noStrike" cap="none">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The LIMAT rate for the 0-5 years age group is over 14% in all three regions, reaching nearly 17% in Toronto, demonstrating the disproportionate burden of poverty on the youngest members of the population.</a:t>
            </a:r>
            <a:endParaRPr sz="1400" b="0" i="0" u="none" strike="noStrike" cap="none">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The lower LIMAT rates for the 18-64 and 65+ age groups suggest that government income support programs may be more effective for these demographics, but there is still a need to address the high levels of low income among children and youth.</a:t>
            </a:r>
            <a:endParaRPr sz="1400" b="0" i="0" u="none" strike="noStrike" cap="none">
              <a:solidFill>
                <a:srgbClr val="000000"/>
              </a:solidFill>
              <a:latin typeface="Arial"/>
              <a:ea typeface="Arial"/>
              <a:cs typeface="Arial"/>
              <a:sym typeface="Arial"/>
            </a:endParaRPr>
          </a:p>
        </p:txBody>
      </p:sp>
      <p:sp>
        <p:nvSpPr>
          <p:cNvPr id="399" name="Google Shape;399;p34"/>
          <p:cNvSpPr txBox="1"/>
          <p:nvPr/>
        </p:nvSpPr>
        <p:spPr>
          <a:xfrm>
            <a:off x="8630287" y="6026124"/>
            <a:ext cx="2949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52423"/>
                </a:solidFill>
                <a:latin typeface="Quattrocento Sans"/>
                <a:ea typeface="Quattrocento Sans"/>
                <a:cs typeface="Quattrocento Sans"/>
                <a:sym typeface="Quattrocento Sans"/>
              </a:rPr>
              <a:t>Source: </a:t>
            </a:r>
            <a:r>
              <a:rPr lang="en-US" sz="1600" b="0" i="0" u="sng" strike="noStrike" cap="none">
                <a:solidFill>
                  <a:schemeClr val="dk1"/>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LIM-AT (Census 2021)</a:t>
            </a:r>
            <a:endParaRPr sz="1600" b="0" i="0" u="none" strike="noStrike" cap="none">
              <a:solidFill>
                <a:schemeClr val="dk1"/>
              </a:solidFill>
              <a:latin typeface="Arial"/>
              <a:ea typeface="Arial"/>
              <a:cs typeface="Arial"/>
              <a:sym typeface="Arial"/>
            </a:endParaRPr>
          </a:p>
        </p:txBody>
      </p:sp>
      <p:pic>
        <p:nvPicPr>
          <p:cNvPr id="400" name="Google Shape;400;p34"/>
          <p:cNvPicPr preferRelativeResize="0"/>
          <p:nvPr/>
        </p:nvPicPr>
        <p:blipFill rotWithShape="1">
          <a:blip r:embed="rId4">
            <a:alphaModFix/>
          </a:blip>
          <a:srcRect/>
          <a:stretch/>
        </p:blipFill>
        <p:spPr>
          <a:xfrm>
            <a:off x="4072278" y="801224"/>
            <a:ext cx="7991192" cy="47161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5"/>
          <p:cNvSpPr txBox="1">
            <a:spLocks noGrp="1"/>
          </p:cNvSpPr>
          <p:nvPr>
            <p:ph type="title"/>
          </p:nvPr>
        </p:nvSpPr>
        <p:spPr>
          <a:xfrm>
            <a:off x="487675" y="256780"/>
            <a:ext cx="8201400" cy="955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3600" b="1"/>
              <a:t>Total</a:t>
            </a:r>
            <a:r>
              <a:rPr lang="en-US" sz="3600" b="1" i="0">
                <a:solidFill>
                  <a:schemeClr val="dk1"/>
                </a:solidFill>
                <a:latin typeface="Arial"/>
                <a:ea typeface="Arial"/>
                <a:cs typeface="Arial"/>
                <a:sym typeface="Arial"/>
              </a:rPr>
              <a:t> Income Levels in GTA (</a:t>
            </a:r>
            <a:r>
              <a:rPr lang="en-US" sz="3600" b="1"/>
              <a:t>Census 2021</a:t>
            </a:r>
            <a:r>
              <a:rPr lang="en-US" sz="3600" b="1" i="0">
                <a:solidFill>
                  <a:schemeClr val="dk1"/>
                </a:solidFill>
                <a:latin typeface="Arial"/>
                <a:ea typeface="Arial"/>
                <a:cs typeface="Arial"/>
                <a:sym typeface="Arial"/>
              </a:rPr>
              <a:t>)</a:t>
            </a:r>
            <a:endParaRPr/>
          </a:p>
        </p:txBody>
      </p:sp>
      <p:sp>
        <p:nvSpPr>
          <p:cNvPr id="406" name="Google Shape;406;p35"/>
          <p:cNvSpPr txBox="1"/>
          <p:nvPr/>
        </p:nvSpPr>
        <p:spPr>
          <a:xfrm>
            <a:off x="8243969" y="6064537"/>
            <a:ext cx="410268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52423"/>
                </a:solidFill>
                <a:latin typeface="Arial"/>
                <a:ea typeface="Arial"/>
                <a:cs typeface="Arial"/>
                <a:sym typeface="Arial"/>
              </a:rPr>
              <a:t>Source: </a:t>
            </a:r>
            <a:r>
              <a:rPr lang="en-US" sz="18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Income Levels 2020</a:t>
            </a:r>
            <a:endParaRPr sz="1800" b="0" i="0" u="none" strike="noStrike" cap="none">
              <a:solidFill>
                <a:schemeClr val="dk1"/>
              </a:solidFill>
              <a:latin typeface="Arial"/>
              <a:ea typeface="Arial"/>
              <a:cs typeface="Arial"/>
              <a:sym typeface="Arial"/>
            </a:endParaRPr>
          </a:p>
        </p:txBody>
      </p:sp>
      <p:sp>
        <p:nvSpPr>
          <p:cNvPr id="407" name="Google Shape;407;p35"/>
          <p:cNvSpPr txBox="1"/>
          <p:nvPr/>
        </p:nvSpPr>
        <p:spPr>
          <a:xfrm>
            <a:off x="487680" y="1275042"/>
            <a:ext cx="3613628" cy="453970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700"/>
              <a:buFont typeface="Arial"/>
              <a:buChar char="•"/>
            </a:pPr>
            <a:r>
              <a:rPr lang="en-US" sz="1700" b="1" i="0" u="none" strike="noStrike" cap="none">
                <a:solidFill>
                  <a:srgbClr val="000000"/>
                </a:solidFill>
                <a:latin typeface="Arial"/>
                <a:ea typeface="Arial"/>
                <a:cs typeface="Arial"/>
                <a:sym typeface="Arial"/>
              </a:rPr>
              <a:t>The total income data shows a similar pattern, with the largest proportion of households (13-17%) earning $50,000 to $59,999.</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700"/>
              <a:buFont typeface="Arial"/>
              <a:buChar char="•"/>
            </a:pPr>
            <a:r>
              <a:rPr lang="en-US" sz="1700" b="1" i="0" u="none" strike="noStrike" cap="none">
                <a:solidFill>
                  <a:srgbClr val="000000"/>
                </a:solidFill>
                <a:latin typeface="Arial"/>
                <a:ea typeface="Arial"/>
                <a:cs typeface="Arial"/>
                <a:sym typeface="Arial"/>
              </a:rPr>
              <a:t>The proportion of households with total incomes under $10,000 (including losses) is lower than the after-tax income distribution, ranging from 6-10%.</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700"/>
              <a:buFont typeface="Arial"/>
              <a:buChar char="•"/>
            </a:pPr>
            <a:r>
              <a:rPr lang="en-US" sz="1700" b="1" i="0" u="none" strike="noStrike" cap="none">
                <a:solidFill>
                  <a:srgbClr val="000000"/>
                </a:solidFill>
                <a:latin typeface="Arial"/>
                <a:ea typeface="Arial"/>
                <a:cs typeface="Arial"/>
                <a:sym typeface="Arial"/>
              </a:rPr>
              <a:t>Again, York has a higher proportion of households earning $100,000 and over (17%) compared to Peel and Toronto (13-15%), indicating greater income disparity.</a:t>
            </a:r>
            <a:endParaRPr sz="1400" b="0" i="0" u="none" strike="noStrike" cap="none">
              <a:solidFill>
                <a:srgbClr val="000000"/>
              </a:solidFill>
              <a:latin typeface="Arial"/>
              <a:ea typeface="Arial"/>
              <a:cs typeface="Arial"/>
              <a:sym typeface="Arial"/>
            </a:endParaRPr>
          </a:p>
        </p:txBody>
      </p:sp>
      <p:pic>
        <p:nvPicPr>
          <p:cNvPr id="408" name="Google Shape;408;p35"/>
          <p:cNvPicPr preferRelativeResize="0"/>
          <p:nvPr/>
        </p:nvPicPr>
        <p:blipFill rotWithShape="1">
          <a:blip r:embed="rId4">
            <a:alphaModFix/>
          </a:blip>
          <a:srcRect/>
          <a:stretch/>
        </p:blipFill>
        <p:spPr>
          <a:xfrm>
            <a:off x="4295939" y="1091115"/>
            <a:ext cx="7896061" cy="45809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6"/>
          <p:cNvSpPr txBox="1">
            <a:spLocks noGrp="1"/>
          </p:cNvSpPr>
          <p:nvPr>
            <p:ph type="title"/>
          </p:nvPr>
        </p:nvSpPr>
        <p:spPr>
          <a:xfrm>
            <a:off x="451600" y="147175"/>
            <a:ext cx="8237700" cy="8766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3600" b="1" i="0">
                <a:solidFill>
                  <a:schemeClr val="dk1"/>
                </a:solidFill>
                <a:latin typeface="Arial"/>
                <a:ea typeface="Arial"/>
                <a:cs typeface="Arial"/>
                <a:sym typeface="Arial"/>
              </a:rPr>
              <a:t>After-Tax Income Levels in GTA (</a:t>
            </a:r>
            <a:r>
              <a:rPr lang="en-US" sz="3600" b="1"/>
              <a:t>Census 2021</a:t>
            </a:r>
            <a:r>
              <a:rPr lang="en-US" sz="3600" b="1" i="0">
                <a:solidFill>
                  <a:schemeClr val="dk1"/>
                </a:solidFill>
                <a:latin typeface="Arial"/>
                <a:ea typeface="Arial"/>
                <a:cs typeface="Arial"/>
                <a:sym typeface="Arial"/>
              </a:rPr>
              <a:t>)</a:t>
            </a:r>
            <a:endParaRPr/>
          </a:p>
        </p:txBody>
      </p:sp>
      <p:sp>
        <p:nvSpPr>
          <p:cNvPr id="414" name="Google Shape;414;p36"/>
          <p:cNvSpPr txBox="1"/>
          <p:nvPr/>
        </p:nvSpPr>
        <p:spPr>
          <a:xfrm>
            <a:off x="7480453" y="6061907"/>
            <a:ext cx="410268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52423"/>
                </a:solidFill>
                <a:latin typeface="Arial"/>
                <a:ea typeface="Arial"/>
                <a:cs typeface="Arial"/>
                <a:sym typeface="Arial"/>
              </a:rPr>
              <a:t>Source: </a:t>
            </a:r>
            <a:r>
              <a:rPr lang="en-US" sz="18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After Tax Income Level Rates</a:t>
            </a:r>
            <a:endParaRPr sz="1800" b="0" i="0" u="none" strike="noStrike" cap="none">
              <a:solidFill>
                <a:schemeClr val="dk1"/>
              </a:solidFill>
              <a:latin typeface="Arial"/>
              <a:ea typeface="Arial"/>
              <a:cs typeface="Arial"/>
              <a:sym typeface="Arial"/>
            </a:endParaRPr>
          </a:p>
        </p:txBody>
      </p:sp>
      <p:pic>
        <p:nvPicPr>
          <p:cNvPr id="415" name="Google Shape;415;p36"/>
          <p:cNvPicPr preferRelativeResize="0"/>
          <p:nvPr/>
        </p:nvPicPr>
        <p:blipFill rotWithShape="1">
          <a:blip r:embed="rId4">
            <a:alphaModFix/>
          </a:blip>
          <a:srcRect/>
          <a:stretch/>
        </p:blipFill>
        <p:spPr>
          <a:xfrm>
            <a:off x="4318612" y="799784"/>
            <a:ext cx="7776401" cy="5048088"/>
          </a:xfrm>
          <a:prstGeom prst="rect">
            <a:avLst/>
          </a:prstGeom>
          <a:noFill/>
          <a:ln>
            <a:noFill/>
          </a:ln>
        </p:spPr>
      </p:pic>
      <p:sp>
        <p:nvSpPr>
          <p:cNvPr id="416" name="Google Shape;416;p36"/>
          <p:cNvSpPr txBox="1"/>
          <p:nvPr/>
        </p:nvSpPr>
        <p:spPr>
          <a:xfrm>
            <a:off x="487680" y="1275042"/>
            <a:ext cx="3613628" cy="513986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700"/>
              <a:buFont typeface="Arial"/>
              <a:buChar char="•"/>
            </a:pPr>
            <a:r>
              <a:rPr lang="en-US" sz="1700" b="1" i="0" u="none" strike="noStrike" cap="none">
                <a:solidFill>
                  <a:srgbClr val="000000"/>
                </a:solidFill>
                <a:latin typeface="Arial"/>
                <a:ea typeface="Arial"/>
                <a:cs typeface="Arial"/>
                <a:sym typeface="Arial"/>
              </a:rPr>
              <a:t>The data shows a concentration of households in the middle-income brackets, with the largest proportion (around 18%) earning $50,000 to $59,999 in after-tax income.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700"/>
              <a:buFont typeface="Arial"/>
              <a:buChar char="•"/>
            </a:pPr>
            <a:r>
              <a:rPr lang="en-US" sz="1700" b="1" i="0" u="none" strike="noStrike" cap="none">
                <a:solidFill>
                  <a:srgbClr val="000000"/>
                </a:solidFill>
                <a:latin typeface="Arial"/>
                <a:ea typeface="Arial"/>
                <a:cs typeface="Arial"/>
                <a:sym typeface="Arial"/>
              </a:rPr>
              <a:t>However, a significant portion of households (12-15%) have after-tax incomes under $10,000, including losses, indicating a sizable low-income population in the GTA.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700"/>
              <a:buFont typeface="Arial"/>
              <a:buChar char="•"/>
            </a:pPr>
            <a:r>
              <a:rPr lang="en-US" sz="1700" b="1" i="0" u="none" strike="noStrike" cap="none">
                <a:solidFill>
                  <a:srgbClr val="000000"/>
                </a:solidFill>
                <a:latin typeface="Arial"/>
                <a:ea typeface="Arial"/>
                <a:cs typeface="Arial"/>
                <a:sym typeface="Arial"/>
              </a:rPr>
              <a:t>The higher proportion of households earning $100,000 and over in York (19%) compared to Peel and Toronto (13-14%) suggests greater income inequality across the regions.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7"/>
          <p:cNvSpPr txBox="1">
            <a:spLocks noGrp="1"/>
          </p:cNvSpPr>
          <p:nvPr>
            <p:ph type="title"/>
          </p:nvPr>
        </p:nvSpPr>
        <p:spPr>
          <a:xfrm>
            <a:off x="451600" y="331899"/>
            <a:ext cx="8791500" cy="723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3600" b="1"/>
              <a:t>Employment</a:t>
            </a:r>
            <a:r>
              <a:rPr lang="en-US" sz="3600" b="1" i="0">
                <a:solidFill>
                  <a:schemeClr val="dk1"/>
                </a:solidFill>
                <a:latin typeface="Arial"/>
                <a:ea typeface="Arial"/>
                <a:cs typeface="Arial"/>
                <a:sym typeface="Arial"/>
              </a:rPr>
              <a:t> Income Levels in GTA (</a:t>
            </a:r>
            <a:r>
              <a:rPr lang="en-US" sz="3600" b="1"/>
              <a:t>Census 2021</a:t>
            </a:r>
            <a:r>
              <a:rPr lang="en-US" sz="3600" b="1" i="0">
                <a:solidFill>
                  <a:schemeClr val="dk1"/>
                </a:solidFill>
                <a:latin typeface="Arial"/>
                <a:ea typeface="Arial"/>
                <a:cs typeface="Arial"/>
                <a:sym typeface="Arial"/>
              </a:rPr>
              <a:t>)</a:t>
            </a:r>
            <a:endParaRPr/>
          </a:p>
        </p:txBody>
      </p:sp>
      <p:sp>
        <p:nvSpPr>
          <p:cNvPr id="422" name="Google Shape;422;p37"/>
          <p:cNvSpPr txBox="1"/>
          <p:nvPr/>
        </p:nvSpPr>
        <p:spPr>
          <a:xfrm>
            <a:off x="7844010" y="6061907"/>
            <a:ext cx="410268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52423"/>
                </a:solidFill>
                <a:latin typeface="Arial"/>
                <a:ea typeface="Arial"/>
                <a:cs typeface="Arial"/>
                <a:sym typeface="Arial"/>
              </a:rPr>
              <a:t>Source: </a:t>
            </a:r>
            <a:r>
              <a:rPr lang="en-US" sz="18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Income Levels 2020</a:t>
            </a:r>
            <a:endParaRPr sz="1800" b="0" i="0" u="none" strike="noStrike" cap="none">
              <a:solidFill>
                <a:schemeClr val="dk1"/>
              </a:solidFill>
              <a:latin typeface="Arial"/>
              <a:ea typeface="Arial"/>
              <a:cs typeface="Arial"/>
              <a:sym typeface="Arial"/>
            </a:endParaRPr>
          </a:p>
        </p:txBody>
      </p:sp>
      <p:sp>
        <p:nvSpPr>
          <p:cNvPr id="423" name="Google Shape;423;p37"/>
          <p:cNvSpPr txBox="1"/>
          <p:nvPr/>
        </p:nvSpPr>
        <p:spPr>
          <a:xfrm>
            <a:off x="487680" y="1275042"/>
            <a:ext cx="3613628" cy="513986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700"/>
              <a:buFont typeface="Arial"/>
              <a:buChar char="•"/>
            </a:pPr>
            <a:r>
              <a:rPr lang="en-US" sz="1700" b="1" i="0" u="none" strike="noStrike" cap="none">
                <a:solidFill>
                  <a:srgbClr val="000000"/>
                </a:solidFill>
                <a:latin typeface="Arial"/>
                <a:ea typeface="Arial"/>
                <a:cs typeface="Arial"/>
                <a:sym typeface="Arial"/>
              </a:rPr>
              <a:t>The employment income data reveals a concentration of individuals in the $30,000 to $39,999 income range, accounting for 11-15% across the three regions.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700"/>
              <a:buFont typeface="Arial"/>
              <a:buChar char="•"/>
            </a:pPr>
            <a:r>
              <a:rPr lang="en-US" sz="1700" b="1" i="0" u="none" strike="noStrike" cap="none">
                <a:solidFill>
                  <a:srgbClr val="000000"/>
                </a:solidFill>
                <a:latin typeface="Arial"/>
                <a:ea typeface="Arial"/>
                <a:cs typeface="Arial"/>
                <a:sym typeface="Arial"/>
              </a:rPr>
              <a:t>However, a significant proportion of individuals (14-16%) have employment incomes under $5,000 (including losses), suggesting a prevalence of low-wage work in the GTA.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700"/>
              <a:buFont typeface="Arial"/>
              <a:buChar char="•"/>
            </a:pPr>
            <a:r>
              <a:rPr lang="en-US" sz="1700" b="1" i="0" u="none" strike="noStrike" cap="none">
                <a:solidFill>
                  <a:srgbClr val="000000"/>
                </a:solidFill>
                <a:latin typeface="Arial"/>
                <a:ea typeface="Arial"/>
                <a:cs typeface="Arial"/>
                <a:sym typeface="Arial"/>
              </a:rPr>
              <a:t>The higher proportion of individuals earning $100,000 and over in York (9%) compared to Peel and Toronto (6-8%) points to a more unequal distribution of high-paying jobs across the GTA.</a:t>
            </a:r>
            <a:endParaRPr sz="1400" b="0" i="0" u="none" strike="noStrike" cap="none">
              <a:solidFill>
                <a:srgbClr val="000000"/>
              </a:solidFill>
              <a:latin typeface="Arial"/>
              <a:ea typeface="Arial"/>
              <a:cs typeface="Arial"/>
              <a:sym typeface="Arial"/>
            </a:endParaRPr>
          </a:p>
        </p:txBody>
      </p:sp>
      <p:pic>
        <p:nvPicPr>
          <p:cNvPr id="424" name="Google Shape;424;p37"/>
          <p:cNvPicPr preferRelativeResize="0"/>
          <p:nvPr/>
        </p:nvPicPr>
        <p:blipFill rotWithShape="1">
          <a:blip r:embed="rId4">
            <a:alphaModFix/>
          </a:blip>
          <a:srcRect/>
          <a:stretch/>
        </p:blipFill>
        <p:spPr>
          <a:xfrm>
            <a:off x="4162636" y="965642"/>
            <a:ext cx="8029364" cy="45427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2"/>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07" name="Google Shape;107;p2"/>
          <p:cNvGrpSpPr/>
          <p:nvPr/>
        </p:nvGrpSpPr>
        <p:grpSpPr>
          <a:xfrm rot="5400000">
            <a:off x="-2340441" y="2666183"/>
            <a:ext cx="5860051" cy="527712"/>
            <a:chOff x="6081624" y="1998368"/>
            <a:chExt cx="5613457" cy="782175"/>
          </a:xfrm>
        </p:grpSpPr>
        <p:sp>
          <p:nvSpPr>
            <p:cNvPr id="108" name="Google Shape;108;p2"/>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9" name="Google Shape;109;p2"/>
            <p:cNvSpPr/>
            <p:nvPr/>
          </p:nvSpPr>
          <p:spPr>
            <a:xfrm rot="10800000">
              <a:off x="6081624" y="1998844"/>
              <a:ext cx="5372968"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0" name="Google Shape;110;p2"/>
          <p:cNvSpPr/>
          <p:nvPr/>
        </p:nvSpPr>
        <p:spPr>
          <a:xfrm>
            <a:off x="579528" y="922919"/>
            <a:ext cx="11111729" cy="5461252"/>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1" name="Google Shape;111;p2"/>
          <p:cNvSpPr txBox="1">
            <a:spLocks noGrp="1"/>
          </p:cNvSpPr>
          <p:nvPr>
            <p:ph type="title"/>
          </p:nvPr>
        </p:nvSpPr>
        <p:spPr>
          <a:xfrm>
            <a:off x="1099425" y="1238081"/>
            <a:ext cx="4709345" cy="96295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900"/>
              <a:buFont typeface="Arial"/>
              <a:buNone/>
            </a:pPr>
            <a:r>
              <a:rPr lang="en-US" sz="2900" b="1"/>
              <a:t>About United Way Greater Toronto (UWGT)</a:t>
            </a:r>
            <a:endParaRPr/>
          </a:p>
        </p:txBody>
      </p:sp>
      <p:sp>
        <p:nvSpPr>
          <p:cNvPr id="112" name="Google Shape;112;p2"/>
          <p:cNvSpPr/>
          <p:nvPr/>
        </p:nvSpPr>
        <p:spPr>
          <a:xfrm flipH="1">
            <a:off x="1139885" y="2372170"/>
            <a:ext cx="4389120" cy="2743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3" name="Google Shape;113;p2"/>
          <p:cNvSpPr txBox="1">
            <a:spLocks noGrp="1"/>
          </p:cNvSpPr>
          <p:nvPr>
            <p:ph type="body" idx="1"/>
          </p:nvPr>
        </p:nvSpPr>
        <p:spPr>
          <a:xfrm>
            <a:off x="1100736" y="2508105"/>
            <a:ext cx="4709345" cy="363249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600"/>
              <a:buNone/>
            </a:pPr>
            <a:r>
              <a:rPr lang="en-US" sz="2000" b="1"/>
              <a:t>United Way Greater Toronto is dedicated to improving the lives of those in need by mobilizing communities for lasting social change</a:t>
            </a:r>
            <a:endParaRPr/>
          </a:p>
        </p:txBody>
      </p:sp>
      <p:pic>
        <p:nvPicPr>
          <p:cNvPr id="114" name="Google Shape;114;p2"/>
          <p:cNvPicPr preferRelativeResize="0">
            <a:picLocks noGrp="1"/>
          </p:cNvPicPr>
          <p:nvPr>
            <p:ph type="pic" idx="2"/>
          </p:nvPr>
        </p:nvPicPr>
        <p:blipFill rotWithShape="1">
          <a:blip r:embed="rId3">
            <a:alphaModFix/>
          </a:blip>
          <a:srcRect r="2" b="3496"/>
          <a:stretch/>
        </p:blipFill>
        <p:spPr>
          <a:xfrm>
            <a:off x="6538366" y="1383738"/>
            <a:ext cx="4929098" cy="475687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600"/>
              <a:buFont typeface="Arial"/>
              <a:buNone/>
            </a:pPr>
            <a:r>
              <a:rPr lang="en-US" i="0"/>
              <a:t>Overall Income Levels in GTA </a:t>
            </a:r>
            <a:r>
              <a:rPr lang="en-US"/>
              <a:t>(Census 2021</a:t>
            </a:r>
            <a:r>
              <a:rPr lang="en-US" i="0"/>
              <a:t>)</a:t>
            </a:r>
            <a:endParaRPr/>
          </a:p>
        </p:txBody>
      </p:sp>
      <p:grpSp>
        <p:nvGrpSpPr>
          <p:cNvPr id="430" name="Google Shape;430;p38"/>
          <p:cNvGrpSpPr/>
          <p:nvPr/>
        </p:nvGrpSpPr>
        <p:grpSpPr>
          <a:xfrm>
            <a:off x="1407279" y="2570718"/>
            <a:ext cx="9377440" cy="2973756"/>
            <a:chOff x="569079" y="689393"/>
            <a:chExt cx="9377440" cy="2973756"/>
          </a:xfrm>
        </p:grpSpPr>
        <p:sp>
          <p:nvSpPr>
            <p:cNvPr id="431" name="Google Shape;431;p38"/>
            <p:cNvSpPr/>
            <p:nvPr/>
          </p:nvSpPr>
          <p:spPr>
            <a:xfrm>
              <a:off x="1138979" y="689393"/>
              <a:ext cx="932563" cy="932563"/>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569079" y="2068110"/>
              <a:ext cx="2072362" cy="15950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txBox="1"/>
            <p:nvPr/>
          </p:nvSpPr>
          <p:spPr>
            <a:xfrm>
              <a:off x="569079" y="2068110"/>
              <a:ext cx="2072362" cy="159503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The income level distributions across the GTA show a mixed picture, with a concentration of households and individuals in the middle-income brackets, a sizable low-income population, and a smaller high-income group.</a:t>
              </a:r>
              <a:endParaRPr sz="1100" b="0" i="0" u="none" strike="noStrike" cap="none">
                <a:solidFill>
                  <a:srgbClr val="000000"/>
                </a:solidFill>
                <a:latin typeface="Arial"/>
                <a:ea typeface="Arial"/>
                <a:cs typeface="Arial"/>
                <a:sym typeface="Arial"/>
              </a:endParaRPr>
            </a:p>
          </p:txBody>
        </p:sp>
        <p:sp>
          <p:nvSpPr>
            <p:cNvPr id="434" name="Google Shape;434;p38"/>
            <p:cNvSpPr/>
            <p:nvPr/>
          </p:nvSpPr>
          <p:spPr>
            <a:xfrm>
              <a:off x="3574005" y="689393"/>
              <a:ext cx="932563" cy="932563"/>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004105" y="2068110"/>
              <a:ext cx="2072362" cy="15950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txBox="1"/>
            <p:nvPr/>
          </p:nvSpPr>
          <p:spPr>
            <a:xfrm>
              <a:off x="3004105" y="2068110"/>
              <a:ext cx="2072362" cy="159503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Income inequality is a significant issue in the region, with York generally having a higher proportion of high-income households and individuals compared to Peel and Toronto, indicating a need for policies and programs to address challenges faced by both low-income and middle-income segments.</a:t>
              </a:r>
              <a:endParaRPr sz="1100" b="0" i="0" u="none" strike="noStrike" cap="none">
                <a:solidFill>
                  <a:srgbClr val="000000"/>
                </a:solidFill>
                <a:latin typeface="Arial"/>
                <a:ea typeface="Arial"/>
                <a:cs typeface="Arial"/>
                <a:sym typeface="Arial"/>
              </a:endParaRPr>
            </a:p>
          </p:txBody>
        </p:sp>
        <p:sp>
          <p:nvSpPr>
            <p:cNvPr id="437" name="Google Shape;437;p38"/>
            <p:cNvSpPr/>
            <p:nvPr/>
          </p:nvSpPr>
          <p:spPr>
            <a:xfrm>
              <a:off x="6009031" y="689393"/>
              <a:ext cx="932563" cy="93256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439131" y="2068110"/>
              <a:ext cx="2072362" cy="15950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txBox="1"/>
            <p:nvPr/>
          </p:nvSpPr>
          <p:spPr>
            <a:xfrm>
              <a:off x="5439131" y="2068110"/>
              <a:ext cx="2072362" cy="159503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The data suggests a prevalence of low-wage work in the GTA, with 14-16% of individuals earning under $5,000 from employment.</a:t>
              </a:r>
              <a:endParaRPr sz="1100" b="0" i="0" u="none" strike="noStrike" cap="none">
                <a:solidFill>
                  <a:srgbClr val="000000"/>
                </a:solidFill>
                <a:latin typeface="Arial"/>
                <a:ea typeface="Arial"/>
                <a:cs typeface="Arial"/>
                <a:sym typeface="Arial"/>
              </a:endParaRPr>
            </a:p>
          </p:txBody>
        </p:sp>
        <p:sp>
          <p:nvSpPr>
            <p:cNvPr id="440" name="Google Shape;440;p38"/>
            <p:cNvSpPr/>
            <p:nvPr/>
          </p:nvSpPr>
          <p:spPr>
            <a:xfrm>
              <a:off x="8444057" y="689393"/>
              <a:ext cx="932563" cy="932563"/>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7874157" y="2068110"/>
              <a:ext cx="2072362" cy="15950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txBox="1"/>
            <p:nvPr/>
          </p:nvSpPr>
          <p:spPr>
            <a:xfrm>
              <a:off x="7874157" y="2068110"/>
              <a:ext cx="2072362" cy="159503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The unemployment rates in the GTA range from 12.7% to 13.9%, highlighting the economic challenges faced by many residents.</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6"/>
        <p:cNvGrpSpPr/>
        <p:nvPr/>
      </p:nvGrpSpPr>
      <p:grpSpPr>
        <a:xfrm>
          <a:off x="0" y="0"/>
          <a:ext cx="0" cy="0"/>
          <a:chOff x="0" y="0"/>
          <a:chExt cx="0" cy="0"/>
        </a:xfrm>
      </p:grpSpPr>
      <p:sp>
        <p:nvSpPr>
          <p:cNvPr id="447" name="Google Shape;447;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8" name="Google Shape;448;p39"/>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800"/>
              <a:buFont typeface="Arial"/>
              <a:buNone/>
            </a:pPr>
            <a:r>
              <a:rPr lang="en-US" sz="3800"/>
              <a:t>Low Income Levels Prediction</a:t>
            </a:r>
            <a:endParaRPr/>
          </a:p>
        </p:txBody>
      </p:sp>
      <p:sp>
        <p:nvSpPr>
          <p:cNvPr id="449" name="Google Shape;449;p39"/>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0" name="Google Shape;450;p39"/>
          <p:cNvSpPr txBox="1">
            <a:spLocks noGrp="1"/>
          </p:cNvSpPr>
          <p:nvPr>
            <p:ph type="body" idx="1"/>
          </p:nvPr>
        </p:nvSpPr>
        <p:spPr>
          <a:xfrm>
            <a:off x="630936" y="2807208"/>
            <a:ext cx="3429000" cy="3410712"/>
          </a:xfrm>
          <a:prstGeom prst="rect">
            <a:avLst/>
          </a:prstGeom>
          <a:noFill/>
          <a:ln>
            <a:noFill/>
          </a:ln>
        </p:spPr>
        <p:txBody>
          <a:bodyPr spcFirstLastPara="1" wrap="square" lIns="91425" tIns="45700" rIns="91425" bIns="45700" anchor="t" anchorCtr="0">
            <a:normAutofit/>
          </a:bodyPr>
          <a:lstStyle/>
          <a:p>
            <a:pPr marL="0" marR="0" lvl="0" indent="-95250" algn="l" rtl="0">
              <a:lnSpc>
                <a:spcPct val="90000"/>
              </a:lnSpc>
              <a:spcBef>
                <a:spcPts val="0"/>
              </a:spcBef>
              <a:spcAft>
                <a:spcPts val="0"/>
              </a:spcAft>
              <a:buClr>
                <a:schemeClr val="dk1"/>
              </a:buClr>
              <a:buSzPts val="1500"/>
              <a:buFont typeface="Arial"/>
              <a:buChar char="•"/>
            </a:pPr>
            <a:r>
              <a:rPr lang="en-US" sz="1500" b="1" i="0" u="none" strike="noStrike" cap="none">
                <a:latin typeface="Arial"/>
                <a:ea typeface="Arial"/>
                <a:cs typeface="Arial"/>
                <a:sym typeface="Arial"/>
              </a:rPr>
              <a:t>Low-Income Levels Without Social Mobility</a:t>
            </a:r>
            <a:r>
              <a:rPr lang="en-US" sz="1500" b="0" i="0" u="none" strike="noStrike" cap="none">
                <a:latin typeface="Arial"/>
                <a:ea typeface="Arial"/>
                <a:cs typeface="Arial"/>
                <a:sym typeface="Arial"/>
              </a:rPr>
              <a:t>: Projections indicate rising low-income levels for Peel and Toronto, with Peel expected to reach over 60% by 2050, highlighting increasing inequality without upward mobility interventions.</a:t>
            </a:r>
            <a:endParaRPr/>
          </a:p>
          <a:p>
            <a:pPr marL="0" marR="0" lvl="0" indent="-95250" algn="l" rtl="0">
              <a:lnSpc>
                <a:spcPct val="90000"/>
              </a:lnSpc>
              <a:spcBef>
                <a:spcPts val="600"/>
              </a:spcBef>
              <a:spcAft>
                <a:spcPts val="0"/>
              </a:spcAft>
              <a:buClr>
                <a:schemeClr val="dk1"/>
              </a:buClr>
              <a:buSzPts val="1500"/>
              <a:buFont typeface="Arial"/>
              <a:buChar char="•"/>
            </a:pPr>
            <a:r>
              <a:rPr lang="en-US" sz="1500" b="1" i="0" u="none" strike="noStrike" cap="none">
                <a:latin typeface="Arial"/>
                <a:ea typeface="Arial"/>
                <a:cs typeface="Arial"/>
                <a:sym typeface="Arial"/>
              </a:rPr>
              <a:t>Regional Disparities</a:t>
            </a:r>
            <a:r>
              <a:rPr lang="en-US" sz="1500" b="0" i="0" u="none" strike="noStrike" cap="none">
                <a:latin typeface="Arial"/>
                <a:ea typeface="Arial"/>
                <a:cs typeface="Arial"/>
                <a:sym typeface="Arial"/>
              </a:rPr>
              <a:t>: York, Toronto, and Peel show significantly higher low-income projections compared to Durham and Halton, underscoring distinct regional disparities in income distribution.</a:t>
            </a:r>
            <a:endParaRPr/>
          </a:p>
        </p:txBody>
      </p:sp>
      <p:pic>
        <p:nvPicPr>
          <p:cNvPr id="451" name="Google Shape;451;p39" descr="A graph of a graph showing the number of income levels&#10;&#10;Description automatically generated with medium confidence"/>
          <p:cNvPicPr preferRelativeResize="0"/>
          <p:nvPr/>
        </p:nvPicPr>
        <p:blipFill rotWithShape="1">
          <a:blip r:embed="rId3">
            <a:alphaModFix/>
          </a:blip>
          <a:srcRect/>
          <a:stretch/>
        </p:blipFill>
        <p:spPr>
          <a:xfrm>
            <a:off x="4654296" y="1064476"/>
            <a:ext cx="6903720" cy="4729047"/>
          </a:xfrm>
          <a:prstGeom prst="rect">
            <a:avLst/>
          </a:prstGeom>
          <a:noFill/>
          <a:ln>
            <a:noFill/>
          </a:ln>
        </p:spPr>
      </p:pic>
      <p:sp>
        <p:nvSpPr>
          <p:cNvPr id="452" name="Google Shape;452;p39"/>
          <p:cNvSpPr txBox="1"/>
          <p:nvPr/>
        </p:nvSpPr>
        <p:spPr>
          <a:xfrm>
            <a:off x="643278" y="6217920"/>
            <a:ext cx="21777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Source: </a:t>
            </a:r>
            <a:r>
              <a:rPr lang="en-US" sz="16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Low Income</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6"/>
        <p:cNvGrpSpPr/>
        <p:nvPr/>
      </p:nvGrpSpPr>
      <p:grpSpPr>
        <a:xfrm>
          <a:off x="0" y="0"/>
          <a:ext cx="0" cy="0"/>
          <a:chOff x="0" y="0"/>
          <a:chExt cx="0" cy="0"/>
        </a:xfrm>
      </p:grpSpPr>
      <p:sp>
        <p:nvSpPr>
          <p:cNvPr id="457" name="Google Shape;457;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8" name="Google Shape;458;p40"/>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600"/>
              <a:buFont typeface="Arial"/>
              <a:buNone/>
            </a:pPr>
            <a:r>
              <a:rPr lang="en-US" sz="2600"/>
              <a:t>Low Income Prediction with Social Mobility considered</a:t>
            </a:r>
            <a:endParaRPr/>
          </a:p>
        </p:txBody>
      </p:sp>
      <p:sp>
        <p:nvSpPr>
          <p:cNvPr id="459" name="Google Shape;459;p40"/>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p40"/>
          <p:cNvSpPr txBox="1">
            <a:spLocks noGrp="1"/>
          </p:cNvSpPr>
          <p:nvPr>
            <p:ph type="body" idx="1"/>
          </p:nvPr>
        </p:nvSpPr>
        <p:spPr>
          <a:xfrm>
            <a:off x="630936" y="2807208"/>
            <a:ext cx="3429000" cy="3410712"/>
          </a:xfrm>
          <a:prstGeom prst="rect">
            <a:avLst/>
          </a:prstGeom>
          <a:noFill/>
          <a:ln>
            <a:noFill/>
          </a:ln>
        </p:spPr>
        <p:txBody>
          <a:bodyPr spcFirstLastPara="1" wrap="square" lIns="91425" tIns="45700" rIns="91425" bIns="45700" anchor="t" anchorCtr="0">
            <a:normAutofit/>
          </a:bodyPr>
          <a:lstStyle/>
          <a:p>
            <a:pPr marL="0" marR="0" lvl="0" indent="-107950" algn="l" rtl="0">
              <a:lnSpc>
                <a:spcPct val="90000"/>
              </a:lnSpc>
              <a:spcBef>
                <a:spcPts val="0"/>
              </a:spcBef>
              <a:spcAft>
                <a:spcPts val="0"/>
              </a:spcAft>
              <a:buClr>
                <a:schemeClr val="dk1"/>
              </a:buClr>
              <a:buSzPts val="1700"/>
              <a:buFont typeface="Arial"/>
              <a:buChar char="•"/>
            </a:pPr>
            <a:r>
              <a:rPr lang="en-US" sz="1700" b="1" i="0" u="none" strike="noStrike" cap="none">
                <a:latin typeface="Arial"/>
                <a:ea typeface="Arial"/>
                <a:cs typeface="Arial"/>
                <a:sym typeface="Arial"/>
              </a:rPr>
              <a:t>Social Mobility Impact on Low-Income Levels</a:t>
            </a:r>
            <a:r>
              <a:rPr lang="en-US" sz="1700" b="0" i="0" u="none" strike="noStrike" cap="none">
                <a:latin typeface="Arial"/>
                <a:ea typeface="Arial"/>
                <a:cs typeface="Arial"/>
                <a:sym typeface="Arial"/>
              </a:rPr>
              <a:t>: With social mobility considered, low-income projections remain stable across most regions, with slower growth in low-income levels over time.</a:t>
            </a:r>
            <a:endParaRPr/>
          </a:p>
          <a:p>
            <a:pPr marL="0" marR="0" lvl="0" indent="-107950" algn="l" rtl="0">
              <a:lnSpc>
                <a:spcPct val="90000"/>
              </a:lnSpc>
              <a:spcBef>
                <a:spcPts val="600"/>
              </a:spcBef>
              <a:spcAft>
                <a:spcPts val="0"/>
              </a:spcAft>
              <a:buClr>
                <a:schemeClr val="dk1"/>
              </a:buClr>
              <a:buSzPts val="1700"/>
              <a:buFont typeface="Arial"/>
              <a:buChar char="•"/>
            </a:pPr>
            <a:r>
              <a:rPr lang="en-US" sz="1700" b="1" i="0" u="none" strike="noStrike" cap="none">
                <a:latin typeface="Arial"/>
                <a:ea typeface="Arial"/>
                <a:cs typeface="Arial"/>
                <a:sym typeface="Arial"/>
              </a:rPr>
              <a:t>Regional Variations</a:t>
            </a:r>
            <a:r>
              <a:rPr lang="en-US" sz="1700" b="0" i="0" u="none" strike="noStrike" cap="none">
                <a:latin typeface="Arial"/>
                <a:ea typeface="Arial"/>
                <a:cs typeface="Arial"/>
                <a:sym typeface="Arial"/>
              </a:rPr>
              <a:t>: Peel and Toronto still show the highest low-income rates by 2050, although the impact of social mobility appears to slightly reduce disparities compared to other regions.</a:t>
            </a:r>
            <a:endParaRPr/>
          </a:p>
        </p:txBody>
      </p:sp>
      <p:pic>
        <p:nvPicPr>
          <p:cNvPr id="461" name="Google Shape;461;p40" descr="A graph showing the number of income levels&#10;&#10;Description automatically generated with medium confidence"/>
          <p:cNvPicPr preferRelativeResize="0"/>
          <p:nvPr/>
        </p:nvPicPr>
        <p:blipFill rotWithShape="1">
          <a:blip r:embed="rId3">
            <a:alphaModFix/>
          </a:blip>
          <a:srcRect/>
          <a:stretch/>
        </p:blipFill>
        <p:spPr>
          <a:xfrm>
            <a:off x="4654296" y="848735"/>
            <a:ext cx="6903720" cy="5160530"/>
          </a:xfrm>
          <a:prstGeom prst="rect">
            <a:avLst/>
          </a:prstGeom>
          <a:noFill/>
          <a:ln>
            <a:noFill/>
          </a:ln>
        </p:spPr>
      </p:pic>
      <p:sp>
        <p:nvSpPr>
          <p:cNvPr id="462" name="Google Shape;462;p40"/>
          <p:cNvSpPr txBox="1"/>
          <p:nvPr/>
        </p:nvSpPr>
        <p:spPr>
          <a:xfrm>
            <a:off x="643278" y="6217920"/>
            <a:ext cx="21777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Source: </a:t>
            </a:r>
            <a:r>
              <a:rPr lang="en-US" sz="16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Low Income</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1"/>
          <p:cNvSpPr txBox="1">
            <a:spLocks noGrp="1"/>
          </p:cNvSpPr>
          <p:nvPr>
            <p:ph type="title"/>
          </p:nvPr>
        </p:nvSpPr>
        <p:spPr>
          <a:xfrm>
            <a:off x="630936" y="320031"/>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600"/>
              <a:buFont typeface="Arial"/>
              <a:buNone/>
            </a:pPr>
            <a:r>
              <a:rPr lang="en-US" sz="2600" b="1" i="0">
                <a:solidFill>
                  <a:schemeClr val="dk1"/>
                </a:solidFill>
                <a:latin typeface="Arial"/>
                <a:ea typeface="Arial"/>
                <a:cs typeface="Arial"/>
                <a:sym typeface="Arial"/>
              </a:rPr>
              <a:t>Government Transfer (%) of Budget by Region</a:t>
            </a:r>
            <a:endParaRPr/>
          </a:p>
        </p:txBody>
      </p:sp>
      <p:sp>
        <p:nvSpPr>
          <p:cNvPr id="468" name="Google Shape;468;p41"/>
          <p:cNvSpPr txBox="1"/>
          <p:nvPr/>
        </p:nvSpPr>
        <p:spPr>
          <a:xfrm>
            <a:off x="545433" y="2498736"/>
            <a:ext cx="3429000" cy="3410712"/>
          </a:xfrm>
          <a:prstGeom prst="rect">
            <a:avLst/>
          </a:prstGeom>
          <a:noFill/>
          <a:ln>
            <a:noFill/>
          </a:ln>
        </p:spPr>
        <p:txBody>
          <a:bodyPr spcFirstLastPara="1" wrap="square" lIns="91425" tIns="45700" rIns="91425" bIns="45700" anchor="t" anchorCtr="0">
            <a:normAutofit/>
          </a:bodyPr>
          <a:lstStyle/>
          <a:p>
            <a:pPr marL="342900" marR="0" lvl="0" indent="-228600" algn="just"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The City of Toronto and York Region have the lowest percentage of household budgets coming from government transfers, at around 15.5%.</a:t>
            </a:r>
            <a:endParaRPr sz="1400" b="0" i="0" u="none" strike="noStrike" cap="none">
              <a:solidFill>
                <a:srgbClr val="000000"/>
              </a:solidFill>
              <a:latin typeface="Arial"/>
              <a:ea typeface="Arial"/>
              <a:cs typeface="Arial"/>
              <a:sym typeface="Arial"/>
            </a:endParaRPr>
          </a:p>
          <a:p>
            <a:pPr marL="342900" marR="0" lvl="0" indent="-228600" algn="just"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In contrast, Hamilton, Peel, and Durham Regions have the highest reliance on government transfers, with these transfers making up over 18% of household budgets.</a:t>
            </a:r>
            <a:endParaRPr sz="1400" b="0" i="0" u="none" strike="noStrike" cap="none">
              <a:solidFill>
                <a:srgbClr val="000000"/>
              </a:solidFill>
              <a:latin typeface="Arial"/>
              <a:ea typeface="Arial"/>
              <a:cs typeface="Arial"/>
              <a:sym typeface="Arial"/>
            </a:endParaRPr>
          </a:p>
          <a:p>
            <a:pPr marL="342900" marR="0" lvl="0" indent="-228600" algn="just"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The overall trend suggests that lower-income regions within the GTA and Ontario tend to have a higher dependence on government transfer payments as a source of household income.</a:t>
            </a:r>
            <a:endParaRPr sz="1400" b="0" i="0" u="none" strike="noStrike" cap="none">
              <a:solidFill>
                <a:srgbClr val="000000"/>
              </a:solidFill>
              <a:latin typeface="Arial"/>
              <a:ea typeface="Arial"/>
              <a:cs typeface="Arial"/>
              <a:sym typeface="Arial"/>
            </a:endParaRPr>
          </a:p>
        </p:txBody>
      </p:sp>
      <p:sp>
        <p:nvSpPr>
          <p:cNvPr id="469" name="Google Shape;469;p41"/>
          <p:cNvSpPr txBox="1"/>
          <p:nvPr/>
        </p:nvSpPr>
        <p:spPr>
          <a:xfrm>
            <a:off x="8217568" y="5809725"/>
            <a:ext cx="60976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52423"/>
                </a:solidFill>
                <a:latin typeface="Arial"/>
                <a:ea typeface="Arial"/>
                <a:cs typeface="Arial"/>
                <a:sym typeface="Arial"/>
              </a:rPr>
              <a:t>Source: </a:t>
            </a:r>
            <a:r>
              <a:rPr lang="en-US" sz="18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Government Transfers</a:t>
            </a:r>
            <a:endParaRPr sz="1800" b="0" i="0" u="none" strike="noStrike" cap="none">
              <a:solidFill>
                <a:schemeClr val="dk1"/>
              </a:solidFill>
              <a:latin typeface="Arial"/>
              <a:ea typeface="Arial"/>
              <a:cs typeface="Arial"/>
              <a:sym typeface="Arial"/>
            </a:endParaRPr>
          </a:p>
        </p:txBody>
      </p:sp>
      <p:pic>
        <p:nvPicPr>
          <p:cNvPr id="470" name="Google Shape;470;p41"/>
          <p:cNvPicPr preferRelativeResize="0"/>
          <p:nvPr/>
        </p:nvPicPr>
        <p:blipFill rotWithShape="1">
          <a:blip r:embed="rId4">
            <a:alphaModFix/>
          </a:blip>
          <a:srcRect/>
          <a:stretch/>
        </p:blipFill>
        <p:spPr>
          <a:xfrm>
            <a:off x="4580698" y="816797"/>
            <a:ext cx="7444746" cy="48082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5"/>
        <p:cNvGrpSpPr/>
        <p:nvPr/>
      </p:nvGrpSpPr>
      <p:grpSpPr>
        <a:xfrm>
          <a:off x="0" y="0"/>
          <a:ext cx="0" cy="0"/>
          <a:chOff x="0" y="0"/>
          <a:chExt cx="0" cy="0"/>
        </a:xfrm>
      </p:grpSpPr>
      <p:grpSp>
        <p:nvGrpSpPr>
          <p:cNvPr id="476" name="Google Shape;476;p42"/>
          <p:cNvGrpSpPr/>
          <p:nvPr/>
        </p:nvGrpSpPr>
        <p:grpSpPr>
          <a:xfrm>
            <a:off x="-19217" y="-1"/>
            <a:ext cx="5213267" cy="6883030"/>
            <a:chOff x="-19217" y="-1"/>
            <a:chExt cx="5213267" cy="6883030"/>
          </a:xfrm>
        </p:grpSpPr>
        <p:sp>
          <p:nvSpPr>
            <p:cNvPr id="477" name="Google Shape;477;p42"/>
            <p:cNvSpPr/>
            <p:nvPr/>
          </p:nvSpPr>
          <p:spPr>
            <a:xfrm>
              <a:off x="-19206" y="0"/>
              <a:ext cx="5204956" cy="6883029"/>
            </a:xfrm>
            <a:prstGeom prst="rect">
              <a:avLst/>
            </a:prstGeom>
            <a:gradFill>
              <a:gsLst>
                <a:gs pos="0">
                  <a:schemeClr val="accent2"/>
                </a:gs>
                <a:gs pos="7000">
                  <a:schemeClr val="accent2"/>
                </a:gs>
                <a:gs pos="100000">
                  <a:schemeClr val="accent5"/>
                </a:gs>
              </a:gsLst>
              <a:lin ang="4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8" name="Google Shape;478;p42"/>
            <p:cNvSpPr/>
            <p:nvPr/>
          </p:nvSpPr>
          <p:spPr>
            <a:xfrm rot="10800000">
              <a:off x="-19217" y="1731909"/>
              <a:ext cx="5204963" cy="5144400"/>
            </a:xfrm>
            <a:prstGeom prst="rect">
              <a:avLst/>
            </a:prstGeom>
            <a:gradFill>
              <a:gsLst>
                <a:gs pos="0">
                  <a:srgbClr val="2E75B5"/>
                </a:gs>
                <a:gs pos="60000">
                  <a:srgbClr val="9CC2E5">
                    <a:alpha val="0"/>
                  </a:srgbClr>
                </a:gs>
                <a:gs pos="100000">
                  <a:srgbClr val="9CC2E5">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9" name="Google Shape;479;p42"/>
            <p:cNvSpPr/>
            <p:nvPr/>
          </p:nvSpPr>
          <p:spPr>
            <a:xfrm>
              <a:off x="-19210" y="6723"/>
              <a:ext cx="3834567" cy="6876300"/>
            </a:xfrm>
            <a:prstGeom prst="rect">
              <a:avLst/>
            </a:prstGeom>
            <a:gradFill>
              <a:gsLst>
                <a:gs pos="0">
                  <a:srgbClr val="F4B081">
                    <a:alpha val="77254"/>
                  </a:srgbClr>
                </a:gs>
                <a:gs pos="3000">
                  <a:srgbClr val="F4B081">
                    <a:alpha val="77254"/>
                  </a:srgbClr>
                </a:gs>
                <a:gs pos="42000">
                  <a:srgbClr val="ED7D31">
                    <a:alpha val="0"/>
                  </a:srgbClr>
                </a:gs>
                <a:gs pos="100000">
                  <a:srgbClr val="ED7D31">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0" name="Google Shape;480;p42"/>
            <p:cNvSpPr/>
            <p:nvPr/>
          </p:nvSpPr>
          <p:spPr>
            <a:xfrm rot="-5400000">
              <a:off x="-844601" y="833689"/>
              <a:ext cx="6872341" cy="5204961"/>
            </a:xfrm>
            <a:prstGeom prst="rect">
              <a:avLst/>
            </a:prstGeom>
            <a:gradFill>
              <a:gsLst>
                <a:gs pos="0">
                  <a:srgbClr val="5B9BD5">
                    <a:alpha val="85490"/>
                  </a:srgbClr>
                </a:gs>
                <a:gs pos="57000">
                  <a:srgbClr val="ED7D31">
                    <a:alpha val="0"/>
                  </a:srgbClr>
                </a:gs>
                <a:gs pos="100000">
                  <a:srgbClr val="ED7D31">
                    <a:alpha val="0"/>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81" name="Google Shape;481;p42"/>
          <p:cNvSpPr txBox="1">
            <a:spLocks noGrp="1"/>
          </p:cNvSpPr>
          <p:nvPr>
            <p:ph type="title"/>
          </p:nvPr>
        </p:nvSpPr>
        <p:spPr>
          <a:xfrm>
            <a:off x="910931" y="413092"/>
            <a:ext cx="3702580" cy="1616203"/>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FFFF"/>
              </a:buClr>
              <a:buSzPct val="100000"/>
              <a:buFont typeface="Arial"/>
              <a:buNone/>
            </a:pPr>
            <a:br>
              <a:rPr lang="en-US" sz="1000" b="1" i="0">
                <a:solidFill>
                  <a:srgbClr val="FFFFFF"/>
                </a:solidFill>
                <a:latin typeface="Arial"/>
                <a:ea typeface="Arial"/>
                <a:cs typeface="Arial"/>
                <a:sym typeface="Arial"/>
              </a:rPr>
            </a:br>
            <a:br>
              <a:rPr lang="en-US" sz="1000" b="1" i="0">
                <a:solidFill>
                  <a:srgbClr val="FFFFFF"/>
                </a:solidFill>
                <a:latin typeface="Arial"/>
                <a:ea typeface="Arial"/>
                <a:cs typeface="Arial"/>
                <a:sym typeface="Arial"/>
              </a:rPr>
            </a:br>
            <a:br>
              <a:rPr lang="en-US" sz="1000" b="1" i="0">
                <a:solidFill>
                  <a:srgbClr val="FFFFFF"/>
                </a:solidFill>
                <a:latin typeface="Arial"/>
                <a:ea typeface="Arial"/>
                <a:cs typeface="Arial"/>
                <a:sym typeface="Arial"/>
              </a:rPr>
            </a:br>
            <a:br>
              <a:rPr lang="en-US" sz="1000" b="1" i="0">
                <a:solidFill>
                  <a:srgbClr val="FFFFFF"/>
                </a:solidFill>
                <a:latin typeface="Arial"/>
                <a:ea typeface="Arial"/>
                <a:cs typeface="Arial"/>
                <a:sym typeface="Arial"/>
              </a:rPr>
            </a:br>
            <a:br>
              <a:rPr lang="en-US" sz="1000" b="1" i="0">
                <a:solidFill>
                  <a:srgbClr val="FFFFFF"/>
                </a:solidFill>
                <a:latin typeface="Arial"/>
                <a:ea typeface="Arial"/>
                <a:cs typeface="Arial"/>
                <a:sym typeface="Arial"/>
              </a:rPr>
            </a:br>
            <a:br>
              <a:rPr lang="en-US" sz="1000" b="1" i="0">
                <a:solidFill>
                  <a:srgbClr val="FFFFFF"/>
                </a:solidFill>
                <a:latin typeface="Arial"/>
                <a:ea typeface="Arial"/>
                <a:cs typeface="Arial"/>
                <a:sym typeface="Arial"/>
              </a:rPr>
            </a:br>
            <a:br>
              <a:rPr lang="en-US" sz="1000" b="1" i="0">
                <a:solidFill>
                  <a:srgbClr val="FFFFFF"/>
                </a:solidFill>
                <a:latin typeface="Arial"/>
                <a:ea typeface="Arial"/>
                <a:cs typeface="Arial"/>
                <a:sym typeface="Arial"/>
              </a:rPr>
            </a:br>
            <a:r>
              <a:rPr lang="en-US" sz="4000" b="1" i="0">
                <a:solidFill>
                  <a:srgbClr val="FFFFFF"/>
                </a:solidFill>
                <a:latin typeface="Arial"/>
                <a:ea typeface="Arial"/>
                <a:cs typeface="Arial"/>
                <a:sym typeface="Arial"/>
              </a:rPr>
              <a:t>Unemployment Rate in GTA (Census 2021)</a:t>
            </a:r>
            <a:endParaRPr sz="1000">
              <a:solidFill>
                <a:srgbClr val="FFFFFF"/>
              </a:solidFill>
              <a:latin typeface="Arial"/>
              <a:ea typeface="Arial"/>
              <a:cs typeface="Arial"/>
              <a:sym typeface="Arial"/>
            </a:endParaRPr>
          </a:p>
        </p:txBody>
      </p:sp>
      <p:sp>
        <p:nvSpPr>
          <p:cNvPr id="482" name="Google Shape;482;p42"/>
          <p:cNvSpPr txBox="1"/>
          <p:nvPr/>
        </p:nvSpPr>
        <p:spPr>
          <a:xfrm>
            <a:off x="731974" y="2029295"/>
            <a:ext cx="3702579" cy="408887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285750" marR="0" lvl="0" indent="-285750" algn="l" rtl="0">
              <a:lnSpc>
                <a:spcPct val="100000"/>
              </a:lnSpc>
              <a:spcBef>
                <a:spcPts val="600"/>
              </a:spcBef>
              <a:spcAft>
                <a:spcPts val="0"/>
              </a:spcAft>
              <a:buClr>
                <a:schemeClr val="lt1"/>
              </a:buClr>
              <a:buSzPts val="1800"/>
              <a:buFont typeface="Arial"/>
              <a:buChar char="•"/>
            </a:pPr>
            <a:r>
              <a:rPr lang="en-US" sz="1800" b="0" i="0" u="none" strike="noStrike" cap="none">
                <a:solidFill>
                  <a:schemeClr val="lt1"/>
                </a:solidFill>
                <a:latin typeface="Arial"/>
                <a:ea typeface="Arial"/>
                <a:cs typeface="Arial"/>
                <a:sym typeface="Arial"/>
              </a:rPr>
              <a:t>The unemployment rate is highest in Toronto at 13.9%, followed by Peel at 13.5% and York at 12.7%.</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Arial"/>
                <a:ea typeface="Arial"/>
                <a:cs typeface="Arial"/>
                <a:sym typeface="Arial"/>
              </a:rPr>
              <a:t>The unemployment rate in Toronto is 34.66% higher than the rate in York, indicating a significant disparity in employment opportunities across the GTA.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Arial"/>
                <a:ea typeface="Arial"/>
                <a:cs typeface="Arial"/>
                <a:sym typeface="Arial"/>
              </a:rPr>
              <a:t>The high unemployment rates in the GTA, particularly in Toronto and Peel, suggest that many residents may be facing economic challenges and financial instability.</a:t>
            </a:r>
            <a:endParaRPr sz="1400" b="0" i="0" u="none" strike="noStrike" cap="none">
              <a:solidFill>
                <a:srgbClr val="000000"/>
              </a:solidFill>
              <a:latin typeface="Arial"/>
              <a:ea typeface="Arial"/>
              <a:cs typeface="Arial"/>
              <a:sym typeface="Arial"/>
            </a:endParaRPr>
          </a:p>
          <a:p>
            <a:pPr marL="0" marR="0" lvl="0" indent="114300" algn="l"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3" name="Google Shape;483;p42"/>
          <p:cNvSpPr txBox="1"/>
          <p:nvPr/>
        </p:nvSpPr>
        <p:spPr>
          <a:xfrm>
            <a:off x="-19219" y="6264578"/>
            <a:ext cx="5221561" cy="338241"/>
          </a:xfrm>
          <a:prstGeom prst="rect">
            <a:avLst/>
          </a:prstGeom>
          <a:solidFill>
            <a:srgbClr val="000000">
              <a:alpha val="49411"/>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Source: </a:t>
            </a:r>
            <a:r>
              <a:rPr lang="en-US" sz="16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Unemployment Rate 2021</a:t>
            </a:r>
            <a:endParaRPr sz="1600" b="0" i="0" u="none" strike="noStrike" cap="none">
              <a:solidFill>
                <a:schemeClr val="lt1"/>
              </a:solidFill>
              <a:latin typeface="Arial"/>
              <a:ea typeface="Arial"/>
              <a:cs typeface="Arial"/>
              <a:sym typeface="Arial"/>
            </a:endParaRPr>
          </a:p>
        </p:txBody>
      </p:sp>
      <p:pic>
        <p:nvPicPr>
          <p:cNvPr id="484" name="Google Shape;484;p42"/>
          <p:cNvPicPr preferRelativeResize="0"/>
          <p:nvPr/>
        </p:nvPicPr>
        <p:blipFill rotWithShape="1">
          <a:blip r:embed="rId4">
            <a:alphaModFix/>
          </a:blip>
          <a:srcRect l="17190" t="97" r="23233" b="12646"/>
          <a:stretch/>
        </p:blipFill>
        <p:spPr>
          <a:xfrm>
            <a:off x="5928632" y="-10691"/>
            <a:ext cx="5878861" cy="5291742"/>
          </a:xfrm>
          <a:prstGeom prst="rect">
            <a:avLst/>
          </a:prstGeom>
          <a:noFill/>
          <a:ln>
            <a:noFill/>
          </a:ln>
        </p:spPr>
      </p:pic>
      <p:pic>
        <p:nvPicPr>
          <p:cNvPr id="485" name="Google Shape;485;p42"/>
          <p:cNvPicPr preferRelativeResize="0"/>
          <p:nvPr/>
        </p:nvPicPr>
        <p:blipFill rotWithShape="1">
          <a:blip r:embed="rId5">
            <a:alphaModFix/>
          </a:blip>
          <a:srcRect/>
          <a:stretch/>
        </p:blipFill>
        <p:spPr>
          <a:xfrm>
            <a:off x="8077376" y="5579927"/>
            <a:ext cx="1581371" cy="1076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9"/>
        <p:cNvGrpSpPr/>
        <p:nvPr/>
      </p:nvGrpSpPr>
      <p:grpSpPr>
        <a:xfrm>
          <a:off x="0" y="0"/>
          <a:ext cx="0" cy="0"/>
          <a:chOff x="0" y="0"/>
          <a:chExt cx="0" cy="0"/>
        </a:xfrm>
      </p:grpSpPr>
      <p:sp>
        <p:nvSpPr>
          <p:cNvPr id="490" name="Google Shape;490;p43"/>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1" name="Google Shape;491;p43"/>
          <p:cNvSpPr txBox="1">
            <a:spLocks noGrp="1"/>
          </p:cNvSpPr>
          <p:nvPr>
            <p:ph type="title"/>
          </p:nvPr>
        </p:nvSpPr>
        <p:spPr>
          <a:xfrm>
            <a:off x="589560" y="856180"/>
            <a:ext cx="4560584" cy="11280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700"/>
              <a:buFont typeface="Arial"/>
              <a:buNone/>
            </a:pPr>
            <a:r>
              <a:rPr lang="en-US" sz="3700"/>
              <a:t>Peel Unemployment Prediction</a:t>
            </a:r>
            <a:endParaRPr/>
          </a:p>
        </p:txBody>
      </p:sp>
      <p:grpSp>
        <p:nvGrpSpPr>
          <p:cNvPr id="492" name="Google Shape;492;p43"/>
          <p:cNvGrpSpPr/>
          <p:nvPr/>
        </p:nvGrpSpPr>
        <p:grpSpPr>
          <a:xfrm>
            <a:off x="0" y="1083484"/>
            <a:ext cx="355196" cy="673460"/>
            <a:chOff x="0" y="823811"/>
            <a:chExt cx="355196" cy="673460"/>
          </a:xfrm>
        </p:grpSpPr>
        <p:sp>
          <p:nvSpPr>
            <p:cNvPr id="493" name="Google Shape;493;p43"/>
            <p:cNvSpPr/>
            <p:nvPr/>
          </p:nvSpPr>
          <p:spPr>
            <a:xfrm>
              <a:off x="0" y="823811"/>
              <a:ext cx="87363"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4" name="Google Shape;494;p43"/>
            <p:cNvSpPr/>
            <p:nvPr/>
          </p:nvSpPr>
          <p:spPr>
            <a:xfrm>
              <a:off x="159341" y="823811"/>
              <a:ext cx="195855"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495" name="Google Shape;495;p43"/>
          <p:cNvSpPr/>
          <p:nvPr/>
        </p:nvSpPr>
        <p:spPr>
          <a:xfrm flipH="1">
            <a:off x="665085" y="2090569"/>
            <a:ext cx="4297680" cy="2743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6" name="Google Shape;496;p43"/>
          <p:cNvSpPr txBox="1">
            <a:spLocks noGrp="1"/>
          </p:cNvSpPr>
          <p:nvPr>
            <p:ph type="body" idx="1"/>
          </p:nvPr>
        </p:nvSpPr>
        <p:spPr>
          <a:xfrm>
            <a:off x="590719" y="2330505"/>
            <a:ext cx="4559425" cy="397958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Char char="•"/>
            </a:pPr>
            <a:r>
              <a:rPr lang="en-US" sz="2000" b="1" i="0" u="none" strike="noStrike" cap="none">
                <a:latin typeface="Arial"/>
                <a:ea typeface="Arial"/>
                <a:cs typeface="Arial"/>
                <a:sym typeface="Arial"/>
              </a:rPr>
              <a:t>Unemployment Rate Prediction</a:t>
            </a:r>
            <a:r>
              <a:rPr lang="en-US" sz="2000" b="0" i="0" u="none" strike="noStrike" cap="none">
                <a:latin typeface="Arial"/>
                <a:ea typeface="Arial"/>
                <a:cs typeface="Arial"/>
                <a:sym typeface="Arial"/>
              </a:rPr>
              <a:t>: Future unemployment rates in Peel Region and Toronto CMA show a gradual decline from 2025 to 2050, with Toronto CMA having the lowest predicted rates across the timeline.</a:t>
            </a:r>
            <a:endParaRPr/>
          </a:p>
          <a:p>
            <a:pPr marL="0" marR="0" lvl="0" indent="0" algn="l" rtl="0">
              <a:lnSpc>
                <a:spcPct val="90000"/>
              </a:lnSpc>
              <a:spcBef>
                <a:spcPts val="600"/>
              </a:spcBef>
              <a:spcAft>
                <a:spcPts val="0"/>
              </a:spcAft>
              <a:buClr>
                <a:schemeClr val="dk1"/>
              </a:buClr>
              <a:buSzPts val="2000"/>
              <a:buFont typeface="Arial"/>
              <a:buChar char="•"/>
            </a:pPr>
            <a:r>
              <a:rPr lang="en-US" sz="2000" b="1" i="0" u="none" strike="noStrike" cap="none">
                <a:latin typeface="Arial"/>
                <a:ea typeface="Arial"/>
                <a:cs typeface="Arial"/>
                <a:sym typeface="Arial"/>
              </a:rPr>
              <a:t>Model Accuracy (RMSE)</a:t>
            </a:r>
            <a:r>
              <a:rPr lang="en-US" sz="2000" b="0" i="0" u="none" strike="noStrike" cap="none">
                <a:latin typeface="Arial"/>
                <a:ea typeface="Arial"/>
                <a:cs typeface="Arial"/>
                <a:sym typeface="Arial"/>
              </a:rPr>
              <a:t>: Toronto CMA shows the best model fit (lowest RMSE at 0.5573), suggesting more reliable predictions for this region compared to others, such as Brampton, which has a higher RMSE.</a:t>
            </a:r>
            <a:endParaRPr/>
          </a:p>
        </p:txBody>
      </p:sp>
      <p:sp>
        <p:nvSpPr>
          <p:cNvPr id="497" name="Google Shape;497;p43"/>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8" name="Google Shape;498;p43"/>
          <p:cNvSpPr/>
          <p:nvPr/>
        </p:nvSpPr>
        <p:spPr>
          <a:xfrm>
            <a:off x="5685810" y="513853"/>
            <a:ext cx="6009366" cy="5834577"/>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99" name="Google Shape;499;p43"/>
          <p:cNvPicPr preferRelativeResize="0"/>
          <p:nvPr/>
        </p:nvPicPr>
        <p:blipFill rotWithShape="1">
          <a:blip r:embed="rId3">
            <a:alphaModFix/>
          </a:blip>
          <a:srcRect l="7060" r="22278" b="3"/>
          <a:stretch/>
        </p:blipFill>
        <p:spPr>
          <a:xfrm>
            <a:off x="5977788" y="799352"/>
            <a:ext cx="5425410" cy="52592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3"/>
        <p:cNvGrpSpPr/>
        <p:nvPr/>
      </p:nvGrpSpPr>
      <p:grpSpPr>
        <a:xfrm>
          <a:off x="0" y="0"/>
          <a:ext cx="0" cy="0"/>
          <a:chOff x="0" y="0"/>
          <a:chExt cx="0" cy="0"/>
        </a:xfrm>
      </p:grpSpPr>
      <p:sp>
        <p:nvSpPr>
          <p:cNvPr id="504" name="Google Shape;504;p44"/>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5" name="Google Shape;505;p44"/>
          <p:cNvSpPr txBox="1">
            <a:spLocks noGrp="1"/>
          </p:cNvSpPr>
          <p:nvPr>
            <p:ph type="title"/>
          </p:nvPr>
        </p:nvSpPr>
        <p:spPr>
          <a:xfrm>
            <a:off x="589560" y="856180"/>
            <a:ext cx="4560584" cy="11280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700"/>
              <a:buFont typeface="Arial"/>
              <a:buNone/>
            </a:pPr>
            <a:r>
              <a:rPr lang="en-US" sz="3700"/>
              <a:t>Short-Term Unemployment York</a:t>
            </a:r>
            <a:endParaRPr/>
          </a:p>
        </p:txBody>
      </p:sp>
      <p:grpSp>
        <p:nvGrpSpPr>
          <p:cNvPr id="506" name="Google Shape;506;p44"/>
          <p:cNvGrpSpPr/>
          <p:nvPr/>
        </p:nvGrpSpPr>
        <p:grpSpPr>
          <a:xfrm>
            <a:off x="0" y="1083484"/>
            <a:ext cx="355196" cy="673460"/>
            <a:chOff x="0" y="823811"/>
            <a:chExt cx="355196" cy="673460"/>
          </a:xfrm>
        </p:grpSpPr>
        <p:sp>
          <p:nvSpPr>
            <p:cNvPr id="507" name="Google Shape;507;p44"/>
            <p:cNvSpPr/>
            <p:nvPr/>
          </p:nvSpPr>
          <p:spPr>
            <a:xfrm>
              <a:off x="0" y="823811"/>
              <a:ext cx="87363"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8" name="Google Shape;508;p44"/>
            <p:cNvSpPr/>
            <p:nvPr/>
          </p:nvSpPr>
          <p:spPr>
            <a:xfrm>
              <a:off x="159341" y="823811"/>
              <a:ext cx="195855" cy="67346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09" name="Google Shape;509;p44"/>
          <p:cNvSpPr/>
          <p:nvPr/>
        </p:nvSpPr>
        <p:spPr>
          <a:xfrm flipH="1">
            <a:off x="665085" y="2090569"/>
            <a:ext cx="4297680" cy="2743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0" name="Google Shape;510;p44"/>
          <p:cNvSpPr txBox="1">
            <a:spLocks noGrp="1"/>
          </p:cNvSpPr>
          <p:nvPr>
            <p:ph type="body" idx="1"/>
          </p:nvPr>
        </p:nvSpPr>
        <p:spPr>
          <a:xfrm>
            <a:off x="590719" y="2330505"/>
            <a:ext cx="4559425" cy="397958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Char char="•"/>
            </a:pPr>
            <a:r>
              <a:rPr lang="en-US" sz="2000" b="1" i="0" u="none" strike="noStrike" cap="none">
                <a:latin typeface="Arial"/>
                <a:ea typeface="Arial"/>
                <a:cs typeface="Arial"/>
                <a:sym typeface="Arial"/>
              </a:rPr>
              <a:t>Short-Term Unemployment Forecast</a:t>
            </a:r>
            <a:r>
              <a:rPr lang="en-US" sz="2000" b="0" i="0" u="none" strike="noStrike" cap="none">
                <a:latin typeface="Arial"/>
                <a:ea typeface="Arial"/>
                <a:cs typeface="Arial"/>
                <a:sym typeface="Arial"/>
              </a:rPr>
              <a:t>: Predictions for York Region, Toronto CMA, and Ontario show a steady decline in unemployment rates through 2025, indicating positive economic recovery trends.</a:t>
            </a:r>
            <a:endParaRPr/>
          </a:p>
          <a:p>
            <a:pPr marL="0" marR="0" lvl="0" indent="0" algn="l" rtl="0">
              <a:lnSpc>
                <a:spcPct val="90000"/>
              </a:lnSpc>
              <a:spcBef>
                <a:spcPts val="600"/>
              </a:spcBef>
              <a:spcAft>
                <a:spcPts val="0"/>
              </a:spcAft>
              <a:buClr>
                <a:schemeClr val="dk1"/>
              </a:buClr>
              <a:buSzPts val="2000"/>
              <a:buFont typeface="Arial"/>
              <a:buChar char="•"/>
            </a:pPr>
            <a:r>
              <a:rPr lang="en-US" sz="2000" b="1" i="0" u="none" strike="noStrike" cap="none">
                <a:latin typeface="Arial"/>
                <a:ea typeface="Arial"/>
                <a:cs typeface="Arial"/>
                <a:sym typeface="Arial"/>
              </a:rPr>
              <a:t>Comparison Across Regions</a:t>
            </a:r>
            <a:r>
              <a:rPr lang="en-US" sz="2000" b="0" i="0" u="none" strike="noStrike" cap="none">
                <a:latin typeface="Arial"/>
                <a:ea typeface="Arial"/>
                <a:cs typeface="Arial"/>
                <a:sym typeface="Arial"/>
              </a:rPr>
              <a:t>: York Region's unemployment rate follows a similar downward trend to Toronto CMA and Ontario, suggesting regional economic resilience.</a:t>
            </a:r>
            <a:endParaRPr/>
          </a:p>
        </p:txBody>
      </p:sp>
      <p:sp>
        <p:nvSpPr>
          <p:cNvPr id="511" name="Google Shape;511;p44"/>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2" name="Google Shape;512;p44"/>
          <p:cNvSpPr/>
          <p:nvPr/>
        </p:nvSpPr>
        <p:spPr>
          <a:xfrm>
            <a:off x="5685810" y="513853"/>
            <a:ext cx="6009366" cy="5834577"/>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13" name="Google Shape;513;p44"/>
          <p:cNvPicPr preferRelativeResize="0"/>
          <p:nvPr/>
        </p:nvPicPr>
        <p:blipFill rotWithShape="1">
          <a:blip r:embed="rId3">
            <a:alphaModFix/>
          </a:blip>
          <a:srcRect r="29338" b="3"/>
          <a:stretch/>
        </p:blipFill>
        <p:spPr>
          <a:xfrm>
            <a:off x="5977788" y="799352"/>
            <a:ext cx="5425410" cy="52592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5"/>
          <p:cNvSpPr txBox="1">
            <a:spLocks noGrp="1"/>
          </p:cNvSpPr>
          <p:nvPr>
            <p:ph type="title"/>
          </p:nvPr>
        </p:nvSpPr>
        <p:spPr>
          <a:xfrm>
            <a:off x="645909" y="407624"/>
            <a:ext cx="3429000" cy="184178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000000"/>
              </a:buClr>
              <a:buSzPts val="2600"/>
              <a:buFont typeface="Arial"/>
              <a:buNone/>
            </a:pPr>
            <a:r>
              <a:rPr lang="en-US" sz="2600" b="1" i="0">
                <a:solidFill>
                  <a:srgbClr val="000000"/>
                </a:solidFill>
              </a:rPr>
              <a:t>Percentage of 15-to 29-year-olds in education and not in education by labour force status (2020-21) </a:t>
            </a:r>
            <a:endParaRPr/>
          </a:p>
        </p:txBody>
      </p:sp>
      <p:sp>
        <p:nvSpPr>
          <p:cNvPr id="519" name="Google Shape;519;p45"/>
          <p:cNvSpPr txBox="1"/>
          <p:nvPr/>
        </p:nvSpPr>
        <p:spPr>
          <a:xfrm>
            <a:off x="545433" y="2583679"/>
            <a:ext cx="3429000" cy="3410712"/>
          </a:xfrm>
          <a:prstGeom prst="rect">
            <a:avLst/>
          </a:prstGeom>
          <a:noFill/>
          <a:ln>
            <a:noFill/>
          </a:ln>
        </p:spPr>
        <p:txBody>
          <a:bodyPr spcFirstLastPara="1" wrap="square" lIns="91425" tIns="45700" rIns="91425" bIns="45700" anchor="t" anchorCtr="0">
            <a:noAutofit/>
          </a:bodyPr>
          <a:lstStyle/>
          <a:p>
            <a:pPr marL="342900" marR="0" lvl="0" indent="-228600" algn="just" rtl="0">
              <a:lnSpc>
                <a:spcPct val="90000"/>
              </a:lnSpc>
              <a:spcBef>
                <a:spcPts val="0"/>
              </a:spcBef>
              <a:spcAft>
                <a:spcPts val="0"/>
              </a:spcAft>
              <a:buClr>
                <a:schemeClr val="dk1"/>
              </a:buClr>
              <a:buSzPts val="1500"/>
              <a:buFont typeface="Arial"/>
              <a:buChar char="•"/>
            </a:pPr>
            <a:r>
              <a:rPr lang="en-US" sz="1500" b="1" i="0" u="none" strike="noStrike" cap="none">
                <a:solidFill>
                  <a:schemeClr val="dk1"/>
                </a:solidFill>
                <a:latin typeface="Arial"/>
                <a:ea typeface="Arial"/>
                <a:cs typeface="Arial"/>
                <a:sym typeface="Arial"/>
              </a:rPr>
              <a:t>The proportion of 15-to 29-year-olds who are not in education and not employed (NEET) is highest in Toronto at 16.42%, followed by York at 13.2% and Peel at 12.61%.</a:t>
            </a:r>
            <a:endParaRPr sz="1400" b="0" i="0" u="none" strike="noStrike" cap="none">
              <a:solidFill>
                <a:srgbClr val="000000"/>
              </a:solidFill>
              <a:latin typeface="Arial"/>
              <a:ea typeface="Arial"/>
              <a:cs typeface="Arial"/>
              <a:sym typeface="Arial"/>
            </a:endParaRPr>
          </a:p>
          <a:p>
            <a:pPr marL="342900" marR="0" lvl="0" indent="-228600" algn="just" rtl="0">
              <a:lnSpc>
                <a:spcPct val="90000"/>
              </a:lnSpc>
              <a:spcBef>
                <a:spcPts val="600"/>
              </a:spcBef>
              <a:spcAft>
                <a:spcPts val="0"/>
              </a:spcAft>
              <a:buClr>
                <a:schemeClr val="dk1"/>
              </a:buClr>
              <a:buSzPts val="1500"/>
              <a:buFont typeface="Arial"/>
              <a:buChar char="•"/>
            </a:pPr>
            <a:r>
              <a:rPr lang="en-US" sz="1500" b="1" i="0" u="none" strike="noStrike" cap="none">
                <a:solidFill>
                  <a:schemeClr val="dk1"/>
                </a:solidFill>
                <a:latin typeface="Arial"/>
                <a:ea typeface="Arial"/>
                <a:cs typeface="Arial"/>
                <a:sym typeface="Arial"/>
              </a:rPr>
              <a:t>The proportion of 15-to 29-year-olds who are employed and not in education is similar across the three regions, ranging from 11.73% in York to 13.81% in Peel.</a:t>
            </a:r>
            <a:endParaRPr sz="1400" b="0" i="0" u="none" strike="noStrike" cap="none">
              <a:solidFill>
                <a:srgbClr val="000000"/>
              </a:solidFill>
              <a:latin typeface="Arial"/>
              <a:ea typeface="Arial"/>
              <a:cs typeface="Arial"/>
              <a:sym typeface="Arial"/>
            </a:endParaRPr>
          </a:p>
          <a:p>
            <a:pPr marL="342900" marR="0" lvl="0" indent="-228600" algn="just" rtl="0">
              <a:lnSpc>
                <a:spcPct val="90000"/>
              </a:lnSpc>
              <a:spcBef>
                <a:spcPts val="600"/>
              </a:spcBef>
              <a:spcAft>
                <a:spcPts val="0"/>
              </a:spcAft>
              <a:buClr>
                <a:schemeClr val="dk1"/>
              </a:buClr>
              <a:buSzPts val="1500"/>
              <a:buFont typeface="Arial"/>
              <a:buChar char="•"/>
            </a:pPr>
            <a:r>
              <a:rPr lang="en-US" sz="1500" b="1" i="0" u="none" strike="noStrike" cap="none">
                <a:solidFill>
                  <a:schemeClr val="dk1"/>
                </a:solidFill>
                <a:latin typeface="Arial"/>
                <a:ea typeface="Arial"/>
                <a:cs typeface="Arial"/>
                <a:sym typeface="Arial"/>
              </a:rPr>
              <a:t>The proportion of 15-to 29-year-olds who are employed and in education is also similar, ranging from 4.11% in York to 4.69% in Peel.</a:t>
            </a:r>
            <a:endParaRPr sz="1400" b="0" i="0" u="none" strike="noStrike" cap="none">
              <a:solidFill>
                <a:srgbClr val="000000"/>
              </a:solidFill>
              <a:latin typeface="Arial"/>
              <a:ea typeface="Arial"/>
              <a:cs typeface="Arial"/>
              <a:sym typeface="Arial"/>
            </a:endParaRPr>
          </a:p>
        </p:txBody>
      </p:sp>
      <p:sp>
        <p:nvSpPr>
          <p:cNvPr id="520" name="Google Shape;520;p45"/>
          <p:cNvSpPr txBox="1"/>
          <p:nvPr/>
        </p:nvSpPr>
        <p:spPr>
          <a:xfrm>
            <a:off x="8217568" y="5809725"/>
            <a:ext cx="60976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52423"/>
                </a:solidFill>
                <a:latin typeface="Arial"/>
                <a:ea typeface="Arial"/>
                <a:cs typeface="Arial"/>
                <a:sym typeface="Arial"/>
              </a:rPr>
              <a:t>Source: </a:t>
            </a:r>
            <a:r>
              <a:rPr lang="en-US" sz="18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NEET 2020-21</a:t>
            </a:r>
            <a:endParaRPr sz="1800" b="0" i="0" u="none" strike="noStrike" cap="none">
              <a:solidFill>
                <a:schemeClr val="dk1"/>
              </a:solidFill>
              <a:latin typeface="Arial"/>
              <a:ea typeface="Arial"/>
              <a:cs typeface="Arial"/>
              <a:sym typeface="Arial"/>
            </a:endParaRPr>
          </a:p>
        </p:txBody>
      </p:sp>
      <p:pic>
        <p:nvPicPr>
          <p:cNvPr id="521" name="Google Shape;521;p45"/>
          <p:cNvPicPr preferRelativeResize="0"/>
          <p:nvPr/>
        </p:nvPicPr>
        <p:blipFill rotWithShape="1">
          <a:blip r:embed="rId4">
            <a:alphaModFix/>
          </a:blip>
          <a:srcRect/>
          <a:stretch/>
        </p:blipFill>
        <p:spPr>
          <a:xfrm>
            <a:off x="4230477" y="1156770"/>
            <a:ext cx="7821975" cy="43186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6"/>
          <p:cNvSpPr txBox="1">
            <a:spLocks noGrp="1"/>
          </p:cNvSpPr>
          <p:nvPr>
            <p:ph type="title"/>
          </p:nvPr>
        </p:nvSpPr>
        <p:spPr>
          <a:xfrm>
            <a:off x="630936" y="892367"/>
            <a:ext cx="3429000" cy="171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3400" b="1" i="0">
                <a:solidFill>
                  <a:schemeClr val="dk1"/>
                </a:solidFill>
                <a:latin typeface="Arial"/>
                <a:ea typeface="Arial"/>
                <a:cs typeface="Arial"/>
                <a:sym typeface="Arial"/>
              </a:rPr>
              <a:t>Education Levels of Working Poor Canadians (2021)</a:t>
            </a:r>
            <a:endParaRPr/>
          </a:p>
        </p:txBody>
      </p:sp>
      <p:sp>
        <p:nvSpPr>
          <p:cNvPr id="528" name="Google Shape;528;p46"/>
          <p:cNvSpPr txBox="1"/>
          <p:nvPr/>
        </p:nvSpPr>
        <p:spPr>
          <a:xfrm>
            <a:off x="630936" y="2722452"/>
            <a:ext cx="3429000" cy="3410712"/>
          </a:xfrm>
          <a:prstGeom prst="rect">
            <a:avLst/>
          </a:prstGeom>
          <a:noFill/>
          <a:ln>
            <a:noFill/>
          </a:ln>
        </p:spPr>
        <p:txBody>
          <a:bodyPr spcFirstLastPara="1" wrap="square" lIns="91425" tIns="45700" rIns="91425" bIns="45700" anchor="t" anchorCtr="0">
            <a:normAutofit/>
          </a:bodyPr>
          <a:lstStyle/>
          <a:p>
            <a:pPr marL="342900" marR="0" lvl="0" indent="-228600" algn="l" rtl="0">
              <a:lnSpc>
                <a:spcPct val="90000"/>
              </a:lnSpc>
              <a:spcBef>
                <a:spcPts val="0"/>
              </a:spcBef>
              <a:spcAft>
                <a:spcPts val="0"/>
              </a:spcAft>
              <a:buClr>
                <a:schemeClr val="dk1"/>
              </a:buClr>
              <a:buSzPts val="1500"/>
              <a:buFont typeface="Arial"/>
              <a:buChar char="•"/>
            </a:pPr>
            <a:r>
              <a:rPr lang="en-US" sz="1500" b="1" i="0" u="none" strike="noStrike" cap="none">
                <a:solidFill>
                  <a:schemeClr val="dk1"/>
                </a:solidFill>
                <a:latin typeface="Arial"/>
                <a:ea typeface="Arial"/>
                <a:cs typeface="Arial"/>
                <a:sym typeface="Arial"/>
              </a:rPr>
              <a:t>Among working poor Canadians, the largest proportion have a high school education, at 13% for men and 8% for women.</a:t>
            </a:r>
            <a:endParaRPr sz="1400" b="0" i="0" u="none" strike="noStrike" cap="none">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ts val="1500"/>
              <a:buFont typeface="Arial"/>
              <a:buChar char="•"/>
            </a:pPr>
            <a:r>
              <a:rPr lang="en-US" sz="1500" b="1" i="0" u="none" strike="noStrike" cap="none">
                <a:solidFill>
                  <a:schemeClr val="dk1"/>
                </a:solidFill>
                <a:latin typeface="Arial"/>
                <a:ea typeface="Arial"/>
                <a:cs typeface="Arial"/>
                <a:sym typeface="Arial"/>
              </a:rPr>
              <a:t>The proportion of working poor Canadians with less than a high school education is 10% for men and 7% for women.</a:t>
            </a:r>
            <a:endParaRPr sz="1400" b="0" i="0" u="none" strike="noStrike" cap="none">
              <a:solidFill>
                <a:srgbClr val="000000"/>
              </a:solidFill>
              <a:latin typeface="Arial"/>
              <a:ea typeface="Arial"/>
              <a:cs typeface="Arial"/>
              <a:sym typeface="Arial"/>
            </a:endParaRPr>
          </a:p>
          <a:p>
            <a:pPr marL="342900" marR="0" lvl="0" indent="-228600" algn="l" rtl="0">
              <a:lnSpc>
                <a:spcPct val="90000"/>
              </a:lnSpc>
              <a:spcBef>
                <a:spcPts val="600"/>
              </a:spcBef>
              <a:spcAft>
                <a:spcPts val="0"/>
              </a:spcAft>
              <a:buClr>
                <a:schemeClr val="dk1"/>
              </a:buClr>
              <a:buSzPts val="1500"/>
              <a:buFont typeface="Arial"/>
              <a:buChar char="•"/>
            </a:pPr>
            <a:r>
              <a:rPr lang="en-US" sz="1500" b="1" i="0" u="none" strike="noStrike" cap="none">
                <a:solidFill>
                  <a:schemeClr val="dk1"/>
                </a:solidFill>
                <a:latin typeface="Arial"/>
                <a:ea typeface="Arial"/>
                <a:cs typeface="Arial"/>
                <a:sym typeface="Arial"/>
              </a:rPr>
              <a:t>The proportion of working poor Canadians with a university degree is 5% for both men and women, indicating that higher education does not necessarily protect against poverty.</a:t>
            </a:r>
            <a:endParaRPr sz="1500" b="0" i="0" u="none" strike="noStrike" cap="none">
              <a:solidFill>
                <a:schemeClr val="dk1"/>
              </a:solidFill>
              <a:latin typeface="Arial"/>
              <a:ea typeface="Arial"/>
              <a:cs typeface="Arial"/>
              <a:sym typeface="Arial"/>
            </a:endParaRPr>
          </a:p>
        </p:txBody>
      </p:sp>
      <p:sp>
        <p:nvSpPr>
          <p:cNvPr id="529" name="Google Shape;529;p46"/>
          <p:cNvSpPr txBox="1"/>
          <p:nvPr/>
        </p:nvSpPr>
        <p:spPr>
          <a:xfrm>
            <a:off x="8836714" y="5944091"/>
            <a:ext cx="23798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52423"/>
                </a:solidFill>
                <a:latin typeface="Arial"/>
                <a:ea typeface="Arial"/>
                <a:cs typeface="Arial"/>
                <a:sym typeface="Arial"/>
              </a:rPr>
              <a:t>Source: </a:t>
            </a:r>
            <a:r>
              <a:rPr lang="en-US" sz="18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Working Poor</a:t>
            </a:r>
            <a:endParaRPr sz="1800" b="0" i="0" u="none" strike="noStrike" cap="none">
              <a:solidFill>
                <a:schemeClr val="dk1"/>
              </a:solidFill>
              <a:latin typeface="Arial"/>
              <a:ea typeface="Arial"/>
              <a:cs typeface="Arial"/>
              <a:sym typeface="Arial"/>
            </a:endParaRPr>
          </a:p>
        </p:txBody>
      </p:sp>
      <p:pic>
        <p:nvPicPr>
          <p:cNvPr id="530" name="Google Shape;530;p46"/>
          <p:cNvPicPr preferRelativeResize="0"/>
          <p:nvPr/>
        </p:nvPicPr>
        <p:blipFill rotWithShape="1">
          <a:blip r:embed="rId4">
            <a:alphaModFix/>
          </a:blip>
          <a:srcRect/>
          <a:stretch/>
        </p:blipFill>
        <p:spPr>
          <a:xfrm>
            <a:off x="4167506" y="892366"/>
            <a:ext cx="7916923" cy="45389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31ad873a993_1_8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Summary of Financial Stability</a:t>
            </a:r>
            <a:endParaRPr/>
          </a:p>
        </p:txBody>
      </p:sp>
      <p:grpSp>
        <p:nvGrpSpPr>
          <p:cNvPr id="537" name="Google Shape;537;g31ad873a993_1_811"/>
          <p:cNvGrpSpPr/>
          <p:nvPr/>
        </p:nvGrpSpPr>
        <p:grpSpPr>
          <a:xfrm>
            <a:off x="2706772" y="1884236"/>
            <a:ext cx="6778454" cy="4346721"/>
            <a:chOff x="1868572" y="2911"/>
            <a:chExt cx="6778454" cy="4346721"/>
          </a:xfrm>
        </p:grpSpPr>
        <p:sp>
          <p:nvSpPr>
            <p:cNvPr id="538" name="Google Shape;538;g31ad873a993_1_811"/>
            <p:cNvSpPr/>
            <p:nvPr/>
          </p:nvSpPr>
          <p:spPr>
            <a:xfrm>
              <a:off x="4906438" y="869090"/>
              <a:ext cx="668523"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g31ad873a993_1_811"/>
            <p:cNvSpPr txBox="1"/>
            <p:nvPr/>
          </p:nvSpPr>
          <p:spPr>
            <a:xfrm>
              <a:off x="5223221" y="911315"/>
              <a:ext cx="34956" cy="6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40" name="Google Shape;540;g31ad873a993_1_811"/>
            <p:cNvSpPr/>
            <p:nvPr/>
          </p:nvSpPr>
          <p:spPr>
            <a:xfrm>
              <a:off x="1868572" y="2911"/>
              <a:ext cx="3039665" cy="1823799"/>
            </a:xfrm>
            <a:prstGeom prst="rect">
              <a:avLst/>
            </a:prstGeom>
            <a:solidFill>
              <a:srgbClr val="4372C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g31ad873a993_1_811"/>
            <p:cNvSpPr txBox="1"/>
            <p:nvPr/>
          </p:nvSpPr>
          <p:spPr>
            <a:xfrm>
              <a:off x="1868572" y="2911"/>
              <a:ext cx="3039665" cy="1823799"/>
            </a:xfrm>
            <a:prstGeom prst="rect">
              <a:avLst/>
            </a:prstGeom>
            <a:noFill/>
            <a:ln>
              <a:noFill/>
            </a:ln>
          </p:spPr>
          <p:txBody>
            <a:bodyPr spcFirstLastPara="1" wrap="square" lIns="148925" tIns="156325" rIns="148925" bIns="15632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Income inequality in GTA is moderate but rising, with Toronto expected to see the highest inequality by 2030.</a:t>
              </a:r>
              <a:endParaRPr/>
            </a:p>
          </p:txBody>
        </p:sp>
        <p:sp>
          <p:nvSpPr>
            <p:cNvPr id="542" name="Google Shape;542;g31ad873a993_1_811"/>
            <p:cNvSpPr/>
            <p:nvPr/>
          </p:nvSpPr>
          <p:spPr>
            <a:xfrm>
              <a:off x="3388405" y="1824910"/>
              <a:ext cx="3738788" cy="668523"/>
            </a:xfrm>
            <a:custGeom>
              <a:avLst/>
              <a:gdLst/>
              <a:ahLst/>
              <a:cxnLst/>
              <a:rect l="l" t="t" r="r" b="b"/>
              <a:pathLst>
                <a:path w="120000" h="120000" extrusionOk="0">
                  <a:moveTo>
                    <a:pt x="120000" y="0"/>
                  </a:moveTo>
                  <a:lnTo>
                    <a:pt x="120000" y="63069"/>
                  </a:lnTo>
                  <a:lnTo>
                    <a:pt x="0" y="63069"/>
                  </a:lnTo>
                  <a:lnTo>
                    <a:pt x="0" y="120000"/>
                  </a:lnTo>
                </a:path>
              </a:pathLst>
            </a:custGeom>
            <a:noFill/>
            <a:ln w="9525" cap="flat" cmpd="sng">
              <a:solidFill>
                <a:srgbClr val="4372C3"/>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g31ad873a993_1_811"/>
            <p:cNvSpPr txBox="1"/>
            <p:nvPr/>
          </p:nvSpPr>
          <p:spPr>
            <a:xfrm>
              <a:off x="5162710" y="2155676"/>
              <a:ext cx="190179" cy="6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44" name="Google Shape;544;g31ad873a993_1_811"/>
            <p:cNvSpPr/>
            <p:nvPr/>
          </p:nvSpPr>
          <p:spPr>
            <a:xfrm>
              <a:off x="5607361" y="2911"/>
              <a:ext cx="3039665" cy="1823799"/>
            </a:xfrm>
            <a:prstGeom prst="rect">
              <a:avLst/>
            </a:prstGeom>
            <a:solidFill>
              <a:srgbClr val="4372C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g31ad873a993_1_811"/>
            <p:cNvSpPr txBox="1"/>
            <p:nvPr/>
          </p:nvSpPr>
          <p:spPr>
            <a:xfrm>
              <a:off x="5607361" y="2911"/>
              <a:ext cx="3039665" cy="1823799"/>
            </a:xfrm>
            <a:prstGeom prst="rect">
              <a:avLst/>
            </a:prstGeom>
            <a:noFill/>
            <a:ln>
              <a:noFill/>
            </a:ln>
          </p:spPr>
          <p:txBody>
            <a:bodyPr spcFirstLastPara="1" wrap="square" lIns="148925" tIns="156325" rIns="148925" bIns="15632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Minimum wages fall short of living wages, leaving many workers struggling to meet basic expenses.</a:t>
              </a:r>
              <a:endParaRPr/>
            </a:p>
          </p:txBody>
        </p:sp>
        <p:sp>
          <p:nvSpPr>
            <p:cNvPr id="546" name="Google Shape;546;g31ad873a993_1_811"/>
            <p:cNvSpPr/>
            <p:nvPr/>
          </p:nvSpPr>
          <p:spPr>
            <a:xfrm>
              <a:off x="4906438" y="3392013"/>
              <a:ext cx="668523"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g31ad873a993_1_811"/>
            <p:cNvSpPr txBox="1"/>
            <p:nvPr/>
          </p:nvSpPr>
          <p:spPr>
            <a:xfrm>
              <a:off x="5223221" y="3434237"/>
              <a:ext cx="34956" cy="6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48" name="Google Shape;548;g31ad873a993_1_811"/>
            <p:cNvSpPr/>
            <p:nvPr/>
          </p:nvSpPr>
          <p:spPr>
            <a:xfrm>
              <a:off x="1868572" y="2525833"/>
              <a:ext cx="3039665" cy="1823799"/>
            </a:xfrm>
            <a:prstGeom prst="rect">
              <a:avLst/>
            </a:prstGeom>
            <a:solidFill>
              <a:srgbClr val="4372C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g31ad873a993_1_811"/>
            <p:cNvSpPr txBox="1"/>
            <p:nvPr/>
          </p:nvSpPr>
          <p:spPr>
            <a:xfrm>
              <a:off x="1868572" y="2525833"/>
              <a:ext cx="3039665" cy="1823799"/>
            </a:xfrm>
            <a:prstGeom prst="rect">
              <a:avLst/>
            </a:prstGeom>
            <a:noFill/>
            <a:ln>
              <a:noFill/>
            </a:ln>
          </p:spPr>
          <p:txBody>
            <a:bodyPr spcFirstLastPara="1" wrap="square" lIns="148925" tIns="156325" rIns="148925" bIns="15632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Projections show increasing low-income levels without social mobility interventions.</a:t>
              </a:r>
              <a:endParaRPr/>
            </a:p>
          </p:txBody>
        </p:sp>
        <p:sp>
          <p:nvSpPr>
            <p:cNvPr id="550" name="Google Shape;550;g31ad873a993_1_811"/>
            <p:cNvSpPr/>
            <p:nvPr/>
          </p:nvSpPr>
          <p:spPr>
            <a:xfrm>
              <a:off x="5607361" y="2525833"/>
              <a:ext cx="3039665" cy="1823799"/>
            </a:xfrm>
            <a:prstGeom prst="rect">
              <a:avLst/>
            </a:prstGeom>
            <a:solidFill>
              <a:srgbClr val="4372C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g31ad873a993_1_811"/>
            <p:cNvSpPr txBox="1"/>
            <p:nvPr/>
          </p:nvSpPr>
          <p:spPr>
            <a:xfrm>
              <a:off x="5607361" y="2525833"/>
              <a:ext cx="3039665" cy="1823799"/>
            </a:xfrm>
            <a:prstGeom prst="rect">
              <a:avLst/>
            </a:prstGeom>
            <a:noFill/>
            <a:ln>
              <a:noFill/>
            </a:ln>
          </p:spPr>
          <p:txBody>
            <a:bodyPr spcFirstLastPara="1" wrap="square" lIns="148925" tIns="156325" rIns="148925" bIns="156325" anchor="t" anchorCtr="0">
              <a:noAutofit/>
            </a:bodyPr>
            <a:lstStyle/>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Recommendations:</a:t>
              </a:r>
              <a:endParaRPr/>
            </a:p>
            <a:p>
              <a:pPr marL="114300" marR="0" lvl="1" indent="-114300" algn="l" rtl="0">
                <a:lnSpc>
                  <a:spcPct val="90000"/>
                </a:lnSpc>
                <a:spcBef>
                  <a:spcPts val="665"/>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Bridge the gap between minimum and living wages.</a:t>
              </a:r>
              <a:endParaRPr/>
            </a:p>
            <a:p>
              <a:pPr marL="114300" marR="0" lvl="1" indent="-114300" algn="l" rtl="0">
                <a:lnSpc>
                  <a:spcPct val="90000"/>
                </a:lnSpc>
                <a:spcBef>
                  <a:spcPts val="225"/>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Enhance policies targeting low-income families and children.</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3"/>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0" name="Google Shape;120;p3"/>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21" name="Google Shape;121;p3"/>
          <p:cNvGrpSpPr/>
          <p:nvPr/>
        </p:nvGrpSpPr>
        <p:grpSpPr>
          <a:xfrm>
            <a:off x="0" y="12929"/>
            <a:ext cx="12188952" cy="3490956"/>
            <a:chOff x="651279" y="598259"/>
            <a:chExt cx="10889442" cy="5680742"/>
          </a:xfrm>
        </p:grpSpPr>
        <p:sp>
          <p:nvSpPr>
            <p:cNvPr id="122" name="Google Shape;122;p3"/>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3" name="Google Shape;123;p3"/>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124" name="Google Shape;124;p3" descr="World map formed by people united"/>
          <p:cNvPicPr preferRelativeResize="0"/>
          <p:nvPr/>
        </p:nvPicPr>
        <p:blipFill rotWithShape="1">
          <a:blip r:embed="rId3">
            <a:alphaModFix/>
          </a:blip>
          <a:srcRect l="9633" r="29503" b="-1"/>
          <a:stretch/>
        </p:blipFill>
        <p:spPr>
          <a:xfrm>
            <a:off x="6803647" y="1136303"/>
            <a:ext cx="4730214" cy="4585393"/>
          </a:xfrm>
          <a:prstGeom prst="rect">
            <a:avLst/>
          </a:prstGeom>
          <a:noFill/>
          <a:ln>
            <a:noFill/>
          </a:ln>
        </p:spPr>
      </p:pic>
      <p:grpSp>
        <p:nvGrpSpPr>
          <p:cNvPr id="125" name="Google Shape;125;p3"/>
          <p:cNvGrpSpPr/>
          <p:nvPr/>
        </p:nvGrpSpPr>
        <p:grpSpPr>
          <a:xfrm>
            <a:off x="1524" y="0"/>
            <a:ext cx="12188952" cy="6858000"/>
            <a:chOff x="0" y="0"/>
            <a:chExt cx="12188952" cy="6858000"/>
          </a:xfrm>
        </p:grpSpPr>
        <p:sp>
          <p:nvSpPr>
            <p:cNvPr id="126" name="Google Shape;126;p3"/>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7" name="Google Shape;127;p3"/>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8" name="Google Shape;128;p3"/>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9" name="Google Shape;129;p3"/>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0" name="Google Shape;130;p3"/>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1" name="Google Shape;131;p3"/>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2" name="Google Shape;132;p3"/>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33" name="Google Shape;133;p3"/>
          <p:cNvSpPr txBox="1">
            <a:spLocks noGrp="1"/>
          </p:cNvSpPr>
          <p:nvPr>
            <p:ph type="title"/>
          </p:nvPr>
        </p:nvSpPr>
        <p:spPr>
          <a:xfrm>
            <a:off x="786384" y="841249"/>
            <a:ext cx="5692953" cy="258713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400"/>
              <a:buFont typeface="Arial"/>
              <a:buNone/>
            </a:pPr>
            <a:r>
              <a:rPr lang="en-US" sz="3400" b="1">
                <a:solidFill>
                  <a:schemeClr val="lt1"/>
                </a:solidFill>
              </a:rPr>
              <a:t>Overview of Population and Demographics in the Greater</a:t>
            </a:r>
            <a:br>
              <a:rPr lang="en-US" sz="3400" b="1">
                <a:solidFill>
                  <a:schemeClr val="lt1"/>
                </a:solidFill>
              </a:rPr>
            </a:br>
            <a:r>
              <a:rPr lang="en-US" sz="3400" b="1">
                <a:solidFill>
                  <a:schemeClr val="lt1"/>
                </a:solidFill>
              </a:rPr>
              <a:t>Toronto Area</a:t>
            </a:r>
            <a:br>
              <a:rPr lang="en-US" sz="3400">
                <a:solidFill>
                  <a:schemeClr val="lt1"/>
                </a:solidFill>
              </a:rPr>
            </a:br>
            <a:endParaRPr sz="3400">
              <a:solidFill>
                <a:schemeClr val="lt1"/>
              </a:solidFill>
            </a:endParaRPr>
          </a:p>
        </p:txBody>
      </p:sp>
      <p:sp>
        <p:nvSpPr>
          <p:cNvPr id="134" name="Google Shape;134;p3"/>
          <p:cNvSpPr txBox="1">
            <a:spLocks noGrp="1"/>
          </p:cNvSpPr>
          <p:nvPr>
            <p:ph type="body" idx="1"/>
          </p:nvPr>
        </p:nvSpPr>
        <p:spPr>
          <a:xfrm>
            <a:off x="786383" y="3566810"/>
            <a:ext cx="5692953" cy="2651110"/>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a:solidFill>
                <a:schemeClr val="dk2"/>
              </a:solidFill>
            </a:endParaRPr>
          </a:p>
          <a:p>
            <a:pPr marL="742950" lvl="1" indent="-285750" algn="l" rtl="0">
              <a:lnSpc>
                <a:spcPct val="90000"/>
              </a:lnSpc>
              <a:spcBef>
                <a:spcPts val="500"/>
              </a:spcBef>
              <a:spcAft>
                <a:spcPts val="0"/>
              </a:spcAft>
              <a:buClr>
                <a:schemeClr val="dk2"/>
              </a:buClr>
              <a:buSzPts val="1800"/>
              <a:buFont typeface="Arial"/>
              <a:buChar char="•"/>
            </a:pPr>
            <a:r>
              <a:rPr lang="en-US" sz="1800" b="1">
                <a:solidFill>
                  <a:schemeClr val="dk2"/>
                </a:solidFill>
              </a:rPr>
              <a:t>Analyzing population and migration trends across the Toronto GTA, other cities, the age groups, and ethnic demographics to derive actionable insights.</a:t>
            </a:r>
            <a:endParaRPr/>
          </a:p>
          <a:p>
            <a:pPr marL="228600" lvl="0" indent="-114300" algn="l" rtl="0">
              <a:lnSpc>
                <a:spcPct val="90000"/>
              </a:lnSpc>
              <a:spcBef>
                <a:spcPts val="1000"/>
              </a:spcBef>
              <a:spcAft>
                <a:spcPts val="0"/>
              </a:spcAft>
              <a:buClr>
                <a:schemeClr val="dk1"/>
              </a:buClr>
              <a:buSzPts val="1800"/>
              <a:buNone/>
            </a:pPr>
            <a:endParaRPr sz="1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6"/>
        <p:cNvGrpSpPr/>
        <p:nvPr/>
      </p:nvGrpSpPr>
      <p:grpSpPr>
        <a:xfrm>
          <a:off x="0" y="0"/>
          <a:ext cx="0" cy="0"/>
          <a:chOff x="0" y="0"/>
          <a:chExt cx="0" cy="0"/>
        </a:xfrm>
      </p:grpSpPr>
      <p:sp>
        <p:nvSpPr>
          <p:cNvPr id="557" name="Google Shape;557;p16"/>
          <p:cNvSpPr/>
          <p:nvPr/>
        </p:nvSpPr>
        <p:spPr>
          <a:xfrm>
            <a:off x="3051"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8" name="Google Shape;558;p16"/>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59" name="Google Shape;559;p16"/>
          <p:cNvGrpSpPr/>
          <p:nvPr/>
        </p:nvGrpSpPr>
        <p:grpSpPr>
          <a:xfrm>
            <a:off x="0" y="0"/>
            <a:ext cx="6064235" cy="6858000"/>
            <a:chOff x="651279" y="598259"/>
            <a:chExt cx="10889442" cy="5680742"/>
          </a:xfrm>
        </p:grpSpPr>
        <p:sp>
          <p:nvSpPr>
            <p:cNvPr id="560" name="Google Shape;560;p16"/>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1" name="Google Shape;561;p16"/>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562" name="Google Shape;562;p16" descr="Houses in a subdivision"/>
          <p:cNvPicPr preferRelativeResize="0"/>
          <p:nvPr/>
        </p:nvPicPr>
        <p:blipFill rotWithShape="1">
          <a:blip r:embed="rId3">
            <a:alphaModFix/>
          </a:blip>
          <a:srcRect l="27522" r="15485"/>
          <a:stretch/>
        </p:blipFill>
        <p:spPr>
          <a:xfrm>
            <a:off x="6803647" y="653615"/>
            <a:ext cx="4730214" cy="5540004"/>
          </a:xfrm>
          <a:prstGeom prst="rect">
            <a:avLst/>
          </a:prstGeom>
          <a:noFill/>
          <a:ln>
            <a:noFill/>
          </a:ln>
        </p:spPr>
      </p:pic>
      <p:grpSp>
        <p:nvGrpSpPr>
          <p:cNvPr id="563" name="Google Shape;563;p16"/>
          <p:cNvGrpSpPr/>
          <p:nvPr/>
        </p:nvGrpSpPr>
        <p:grpSpPr>
          <a:xfrm>
            <a:off x="0" y="0"/>
            <a:ext cx="12188952" cy="6858000"/>
            <a:chOff x="0" y="0"/>
            <a:chExt cx="12188952" cy="6858000"/>
          </a:xfrm>
        </p:grpSpPr>
        <p:sp>
          <p:nvSpPr>
            <p:cNvPr id="564" name="Google Shape;564;p16"/>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5" name="Google Shape;565;p16"/>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6" name="Google Shape;566;p16"/>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7" name="Google Shape;567;p16"/>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8" name="Google Shape;568;p16"/>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9" name="Google Shape;569;p16"/>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0" name="Google Shape;570;p16"/>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71" name="Google Shape;571;p16"/>
          <p:cNvSpPr txBox="1">
            <a:spLocks noGrp="1"/>
          </p:cNvSpPr>
          <p:nvPr>
            <p:ph type="title"/>
          </p:nvPr>
        </p:nvSpPr>
        <p:spPr>
          <a:xfrm>
            <a:off x="1012644" y="841664"/>
            <a:ext cx="4608768" cy="27827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4800">
                <a:solidFill>
                  <a:schemeClr val="lt1"/>
                </a:solidFill>
              </a:rPr>
              <a:t>Overview Of Housing</a:t>
            </a:r>
            <a:endParaRPr/>
          </a:p>
        </p:txBody>
      </p:sp>
      <p:sp>
        <p:nvSpPr>
          <p:cNvPr id="572" name="Google Shape;572;p16"/>
          <p:cNvSpPr txBox="1">
            <a:spLocks noGrp="1"/>
          </p:cNvSpPr>
          <p:nvPr>
            <p:ph type="body" idx="1"/>
          </p:nvPr>
        </p:nvSpPr>
        <p:spPr>
          <a:xfrm>
            <a:off x="1012643" y="3764655"/>
            <a:ext cx="4608767" cy="237407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400" b="1">
                <a:solidFill>
                  <a:schemeClr val="lt1"/>
                </a:solidFill>
              </a:rPr>
              <a:t>Insights into Housing Trends, Affordability, and Homelessness in the Greater Toronto Area.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4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6"/>
        <p:cNvGrpSpPr/>
        <p:nvPr/>
      </p:nvGrpSpPr>
      <p:grpSpPr>
        <a:xfrm>
          <a:off x="0" y="0"/>
          <a:ext cx="0" cy="0"/>
          <a:chOff x="0" y="0"/>
          <a:chExt cx="0" cy="0"/>
        </a:xfrm>
      </p:grpSpPr>
      <p:sp>
        <p:nvSpPr>
          <p:cNvPr id="577" name="Google Shape;577;p17"/>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8" name="Google Shape;578;p17"/>
          <p:cNvSpPr txBox="1">
            <a:spLocks noGrp="1"/>
          </p:cNvSpPr>
          <p:nvPr>
            <p:ph type="title"/>
          </p:nvPr>
        </p:nvSpPr>
        <p:spPr>
          <a:xfrm>
            <a:off x="793662" y="386930"/>
            <a:ext cx="10066122" cy="12984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sz="4400" b="1">
                <a:solidFill>
                  <a:schemeClr val="dk1"/>
                </a:solidFill>
                <a:latin typeface="Arial"/>
                <a:ea typeface="Arial"/>
                <a:cs typeface="Arial"/>
                <a:sym typeface="Arial"/>
              </a:rPr>
              <a:t>Population living in core housing need in the Toronto CMA</a:t>
            </a:r>
            <a:endParaRPr/>
          </a:p>
        </p:txBody>
      </p:sp>
      <p:sp>
        <p:nvSpPr>
          <p:cNvPr id="579" name="Google Shape;579;p17"/>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0" name="Google Shape;580;p17"/>
          <p:cNvSpPr/>
          <p:nvPr/>
        </p:nvSpPr>
        <p:spPr>
          <a:xfrm>
            <a:off x="0" y="2203079"/>
            <a:ext cx="11383362" cy="4267991"/>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81" name="Google Shape;581;p17" descr="A graph with numbers and text&#10;&#10;Description automatically generated"/>
          <p:cNvPicPr preferRelativeResize="0">
            <a:picLocks noGrp="1"/>
          </p:cNvPicPr>
          <p:nvPr>
            <p:ph type="body" idx="1"/>
          </p:nvPr>
        </p:nvPicPr>
        <p:blipFill rotWithShape="1">
          <a:blip r:embed="rId3">
            <a:alphaModFix/>
          </a:blip>
          <a:srcRect/>
          <a:stretch/>
        </p:blipFill>
        <p:spPr>
          <a:xfrm>
            <a:off x="5243332" y="2072308"/>
            <a:ext cx="6155007" cy="3853930"/>
          </a:xfrm>
          <a:prstGeom prst="rect">
            <a:avLst/>
          </a:prstGeom>
          <a:noFill/>
          <a:ln>
            <a:noFill/>
          </a:ln>
        </p:spPr>
      </p:pic>
      <p:sp>
        <p:nvSpPr>
          <p:cNvPr id="582" name="Google Shape;582;p17"/>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3" name="Google Shape;583;p17"/>
          <p:cNvSpPr/>
          <p:nvPr/>
        </p:nvSpPr>
        <p:spPr>
          <a:xfrm>
            <a:off x="217313" y="2167745"/>
            <a:ext cx="4424135" cy="4555093"/>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Core Housing Needs by Income Group:</a:t>
            </a:r>
            <a:r>
              <a:rPr lang="en-US" sz="1800" b="0" i="0" u="none" strike="noStrike" cap="none">
                <a:solidFill>
                  <a:schemeClr val="dk1"/>
                </a:solidFill>
                <a:latin typeface="Arial"/>
                <a:ea typeface="Arial"/>
                <a:cs typeface="Arial"/>
                <a:sym typeface="Arial"/>
              </a:rPr>
              <a:t> Low-income households represent the highest proportion of those experiencing core housing needs in the Toronto CMA.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Income-Based Disparities:</a:t>
            </a:r>
            <a:r>
              <a:rPr lang="en-US" sz="1800" b="0" i="0" u="none" strike="noStrike" cap="none">
                <a:solidFill>
                  <a:schemeClr val="dk1"/>
                </a:solidFill>
                <a:latin typeface="Arial"/>
                <a:ea typeface="Arial"/>
                <a:cs typeface="Arial"/>
                <a:sym typeface="Arial"/>
              </a:rPr>
              <a:t> Median and high-income groups face minimal core housing issues, highlighting stark inequalities across income levels.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Actionable Insight:</a:t>
            </a:r>
            <a:r>
              <a:rPr lang="en-US" sz="1800" b="0" i="0" u="none" strike="noStrike" cap="none">
                <a:solidFill>
                  <a:schemeClr val="dk1"/>
                </a:solidFill>
                <a:latin typeface="Arial"/>
                <a:ea typeface="Arial"/>
                <a:cs typeface="Arial"/>
                <a:sym typeface="Arial"/>
              </a:rPr>
              <a:t> Increase affordable housing stock and implement targeted support programs for low and very low-income households.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33333"/>
                </a:solidFill>
                <a:latin typeface="Quattrocento Sans"/>
                <a:ea typeface="Quattrocento Sans"/>
                <a:cs typeface="Quattrocento Sans"/>
                <a:sym typeface="Quattrocento Sans"/>
              </a:rPr>
              <a:t>Statistics Canada. </a:t>
            </a:r>
            <a:r>
              <a:rPr lang="en-US" sz="1400" b="0" i="0" u="sng" strike="noStrike" cap="none">
                <a:solidFill>
                  <a:srgbClr val="284162"/>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Table 46-10-0073-01 Persons in core housing need, by tenure including first-time homebuyer and social and affordable housing status, by province</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7"/>
        <p:cNvGrpSpPr/>
        <p:nvPr/>
      </p:nvGrpSpPr>
      <p:grpSpPr>
        <a:xfrm>
          <a:off x="0" y="0"/>
          <a:ext cx="0" cy="0"/>
          <a:chOff x="0" y="0"/>
          <a:chExt cx="0" cy="0"/>
        </a:xfrm>
      </p:grpSpPr>
      <p:sp>
        <p:nvSpPr>
          <p:cNvPr id="588" name="Google Shape;588;p18"/>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9" name="Google Shape;589;p18"/>
          <p:cNvSpPr txBox="1">
            <a:spLocks noGrp="1"/>
          </p:cNvSpPr>
          <p:nvPr>
            <p:ph type="title"/>
          </p:nvPr>
        </p:nvSpPr>
        <p:spPr>
          <a:xfrm>
            <a:off x="4985716" y="5259313"/>
            <a:ext cx="9123822" cy="15569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en-US" b="1">
                <a:solidFill>
                  <a:schemeClr val="dk1"/>
                </a:solidFill>
                <a:latin typeface="Arial"/>
                <a:ea typeface="Arial"/>
                <a:cs typeface="Arial"/>
                <a:sym typeface="Arial"/>
              </a:rPr>
              <a:t>Proportion of Housing Types</a:t>
            </a:r>
            <a:endParaRPr/>
          </a:p>
        </p:txBody>
      </p:sp>
      <p:sp>
        <p:nvSpPr>
          <p:cNvPr id="590" name="Google Shape;590;p18"/>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Google Shape;591;p18"/>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92" name="Google Shape;592;p18"/>
          <p:cNvPicPr preferRelativeResize="0"/>
          <p:nvPr/>
        </p:nvPicPr>
        <p:blipFill rotWithShape="1">
          <a:blip r:embed="rId3">
            <a:alphaModFix/>
          </a:blip>
          <a:srcRect l="-689" t="-2876" r="-689" b="-2874"/>
          <a:stretch/>
        </p:blipFill>
        <p:spPr>
          <a:xfrm>
            <a:off x="219919" y="219919"/>
            <a:ext cx="10995950" cy="5748717"/>
          </a:xfrm>
          <a:prstGeom prst="rect">
            <a:avLst/>
          </a:prstGeom>
          <a:noFill/>
          <a:ln>
            <a:noFill/>
          </a:ln>
        </p:spPr>
      </p:pic>
      <p:sp>
        <p:nvSpPr>
          <p:cNvPr id="593" name="Google Shape;593;p18"/>
          <p:cNvSpPr/>
          <p:nvPr/>
        </p:nvSpPr>
        <p:spPr>
          <a:xfrm rot="5400000" flipH="1">
            <a:off x="4001107" y="5661132"/>
            <a:ext cx="1463040"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7"/>
        <p:cNvGrpSpPr/>
        <p:nvPr/>
      </p:nvGrpSpPr>
      <p:grpSpPr>
        <a:xfrm>
          <a:off x="0" y="0"/>
          <a:ext cx="0" cy="0"/>
          <a:chOff x="0" y="0"/>
          <a:chExt cx="0" cy="0"/>
        </a:xfrm>
      </p:grpSpPr>
      <p:sp>
        <p:nvSpPr>
          <p:cNvPr id="598" name="Google Shape;598;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9" name="Google Shape;599;p19"/>
          <p:cNvSpPr txBox="1">
            <a:spLocks noGrp="1"/>
          </p:cNvSpPr>
          <p:nvPr>
            <p:ph type="title"/>
          </p:nvPr>
        </p:nvSpPr>
        <p:spPr>
          <a:xfrm>
            <a:off x="300626" y="640825"/>
            <a:ext cx="3750300" cy="558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000"/>
              <a:buFont typeface="Arial"/>
              <a:buNone/>
            </a:pPr>
            <a:r>
              <a:rPr lang="en-US" sz="5000">
                <a:solidFill>
                  <a:schemeClr val="dk1"/>
                </a:solidFill>
                <a:latin typeface="Arial"/>
                <a:ea typeface="Arial"/>
                <a:cs typeface="Arial"/>
                <a:sym typeface="Arial"/>
              </a:rPr>
              <a:t>Households Seeking Subsidized Housing</a:t>
            </a:r>
            <a:endParaRPr/>
          </a:p>
        </p:txBody>
      </p:sp>
      <p:sp>
        <p:nvSpPr>
          <p:cNvPr id="600" name="Google Shape;600;p19"/>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601" name="Google Shape;601;p19"/>
          <p:cNvPicPr preferRelativeResize="0"/>
          <p:nvPr/>
        </p:nvPicPr>
        <p:blipFill rotWithShape="1">
          <a:blip r:embed="rId3">
            <a:alphaModFix/>
          </a:blip>
          <a:srcRect/>
          <a:stretch/>
        </p:blipFill>
        <p:spPr>
          <a:xfrm>
            <a:off x="4654296" y="386081"/>
            <a:ext cx="6894576" cy="3230879"/>
          </a:xfrm>
          <a:prstGeom prst="rect">
            <a:avLst/>
          </a:prstGeom>
          <a:noFill/>
          <a:ln>
            <a:noFill/>
          </a:ln>
        </p:spPr>
      </p:pic>
      <p:grpSp>
        <p:nvGrpSpPr>
          <p:cNvPr id="602" name="Google Shape;602;p19"/>
          <p:cNvGrpSpPr/>
          <p:nvPr/>
        </p:nvGrpSpPr>
        <p:grpSpPr>
          <a:xfrm>
            <a:off x="4654296" y="3779520"/>
            <a:ext cx="6894575" cy="2447544"/>
            <a:chOff x="0" y="0"/>
            <a:chExt cx="6894575" cy="2447544"/>
          </a:xfrm>
        </p:grpSpPr>
        <p:sp>
          <p:nvSpPr>
            <p:cNvPr id="603" name="Google Shape;603;p19"/>
            <p:cNvSpPr/>
            <p:nvPr/>
          </p:nvSpPr>
          <p:spPr>
            <a:xfrm>
              <a:off x="0" y="0"/>
              <a:ext cx="5308823" cy="440558"/>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9"/>
            <p:cNvSpPr txBox="1"/>
            <p:nvPr/>
          </p:nvSpPr>
          <p:spPr>
            <a:xfrm>
              <a:off x="12904" y="12904"/>
              <a:ext cx="4781880" cy="414750"/>
            </a:xfrm>
            <a:prstGeom prst="rect">
              <a:avLst/>
            </a:prstGeom>
            <a:noFill/>
            <a:ln>
              <a:noFill/>
            </a:ln>
          </p:spPr>
          <p:txBody>
            <a:bodyPr spcFirstLastPara="1" wrap="square" lIns="38100" tIns="38100" rIns="38100" bIns="38100" anchor="ctr" anchorCtr="0">
              <a:noAutofit/>
            </a:bodyPr>
            <a:lstStyle/>
            <a:p>
              <a:pPr marL="0" marR="0" lvl="0" indent="0" algn="l"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A steady decline in households seeking subsidized housing was observed from 2018 to 2022.</a:t>
              </a:r>
              <a:endParaRPr sz="1000" b="0" i="0" u="none" strike="noStrike" cap="none">
                <a:solidFill>
                  <a:schemeClr val="lt1"/>
                </a:solidFill>
                <a:latin typeface="Arial"/>
                <a:ea typeface="Arial"/>
                <a:cs typeface="Arial"/>
                <a:sym typeface="Arial"/>
              </a:endParaRPr>
            </a:p>
          </p:txBody>
        </p:sp>
        <p:sp>
          <p:nvSpPr>
            <p:cNvPr id="605" name="Google Shape;605;p19"/>
            <p:cNvSpPr/>
            <p:nvPr/>
          </p:nvSpPr>
          <p:spPr>
            <a:xfrm>
              <a:off x="396438" y="501746"/>
              <a:ext cx="5308823" cy="440558"/>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9"/>
            <p:cNvSpPr txBox="1"/>
            <p:nvPr/>
          </p:nvSpPr>
          <p:spPr>
            <a:xfrm>
              <a:off x="409342" y="514650"/>
              <a:ext cx="4600214" cy="414750"/>
            </a:xfrm>
            <a:prstGeom prst="rect">
              <a:avLst/>
            </a:prstGeom>
            <a:noFill/>
            <a:ln>
              <a:noFill/>
            </a:ln>
          </p:spPr>
          <p:txBody>
            <a:bodyPr spcFirstLastPara="1" wrap="square" lIns="38100" tIns="38100" rIns="38100" bIns="38100" anchor="ctr" anchorCtr="0">
              <a:noAutofit/>
            </a:bodyPr>
            <a:lstStyle/>
            <a:p>
              <a:pPr marL="0" marR="0" lvl="0" indent="0" algn="l"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Decreases were seen across various categories, including those struggling with affordability and high shelter costs.</a:t>
              </a:r>
              <a:endParaRPr sz="1000" b="0" i="0" u="none" strike="noStrike" cap="none">
                <a:solidFill>
                  <a:schemeClr val="lt1"/>
                </a:solidFill>
                <a:latin typeface="Arial"/>
                <a:ea typeface="Arial"/>
                <a:cs typeface="Arial"/>
                <a:sym typeface="Arial"/>
              </a:endParaRPr>
            </a:p>
          </p:txBody>
        </p:sp>
        <p:sp>
          <p:nvSpPr>
            <p:cNvPr id="607" name="Google Shape;607;p19"/>
            <p:cNvSpPr/>
            <p:nvPr/>
          </p:nvSpPr>
          <p:spPr>
            <a:xfrm>
              <a:off x="792876" y="1003493"/>
              <a:ext cx="5308823" cy="440558"/>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9"/>
            <p:cNvSpPr txBox="1"/>
            <p:nvPr/>
          </p:nvSpPr>
          <p:spPr>
            <a:xfrm>
              <a:off x="805780" y="1016397"/>
              <a:ext cx="4600214" cy="414750"/>
            </a:xfrm>
            <a:prstGeom prst="rect">
              <a:avLst/>
            </a:prstGeom>
            <a:noFill/>
            <a:ln>
              <a:noFill/>
            </a:ln>
          </p:spPr>
          <p:txBody>
            <a:bodyPr spcFirstLastPara="1" wrap="square" lIns="38100" tIns="38100" rIns="38100" bIns="38100" anchor="ctr" anchorCtr="0">
              <a:noAutofit/>
            </a:bodyPr>
            <a:lstStyle/>
            <a:p>
              <a:pPr marL="0" marR="0" lvl="0" indent="0" algn="l"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The decline may indicate changes in housing conditions, reduced eligibility, or limited availability of support.</a:t>
              </a:r>
              <a:endParaRPr sz="1000" b="0" i="0" u="none" strike="noStrike" cap="none">
                <a:solidFill>
                  <a:schemeClr val="lt1"/>
                </a:solidFill>
                <a:latin typeface="Arial"/>
                <a:ea typeface="Arial"/>
                <a:cs typeface="Arial"/>
                <a:sym typeface="Arial"/>
              </a:endParaRPr>
            </a:p>
          </p:txBody>
        </p:sp>
        <p:sp>
          <p:nvSpPr>
            <p:cNvPr id="609" name="Google Shape;609;p19"/>
            <p:cNvSpPr/>
            <p:nvPr/>
          </p:nvSpPr>
          <p:spPr>
            <a:xfrm>
              <a:off x="1189314" y="1505240"/>
              <a:ext cx="5308823" cy="440558"/>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9"/>
            <p:cNvSpPr txBox="1"/>
            <p:nvPr/>
          </p:nvSpPr>
          <p:spPr>
            <a:xfrm>
              <a:off x="1202218" y="1518144"/>
              <a:ext cx="4600214" cy="414750"/>
            </a:xfrm>
            <a:prstGeom prst="rect">
              <a:avLst/>
            </a:prstGeom>
            <a:noFill/>
            <a:ln>
              <a:noFill/>
            </a:ln>
          </p:spPr>
          <p:txBody>
            <a:bodyPr spcFirstLastPara="1" wrap="square" lIns="38100" tIns="38100" rIns="38100" bIns="38100" anchor="ctr" anchorCtr="0">
              <a:noAutofit/>
            </a:bodyPr>
            <a:lstStyle/>
            <a:p>
              <a:pPr marL="0" marR="0" lvl="0" indent="0" algn="l"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Lower demand might also suggest improvements in housing affordability, though further analysis is needed.</a:t>
              </a:r>
              <a:endParaRPr sz="1000" b="0" i="0" u="none" strike="noStrike" cap="none">
                <a:solidFill>
                  <a:schemeClr val="lt1"/>
                </a:solidFill>
                <a:latin typeface="Arial"/>
                <a:ea typeface="Arial"/>
                <a:cs typeface="Arial"/>
                <a:sym typeface="Arial"/>
              </a:endParaRPr>
            </a:p>
          </p:txBody>
        </p:sp>
        <p:sp>
          <p:nvSpPr>
            <p:cNvPr id="611" name="Google Shape;611;p19"/>
            <p:cNvSpPr/>
            <p:nvPr/>
          </p:nvSpPr>
          <p:spPr>
            <a:xfrm>
              <a:off x="1585752" y="2006986"/>
              <a:ext cx="5308823" cy="440558"/>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9"/>
            <p:cNvSpPr txBox="1"/>
            <p:nvPr/>
          </p:nvSpPr>
          <p:spPr>
            <a:xfrm>
              <a:off x="1598656" y="2019890"/>
              <a:ext cx="4600214" cy="414750"/>
            </a:xfrm>
            <a:prstGeom prst="rect">
              <a:avLst/>
            </a:prstGeom>
            <a:noFill/>
            <a:ln>
              <a:noFill/>
            </a:ln>
          </p:spPr>
          <p:txBody>
            <a:bodyPr spcFirstLastPara="1" wrap="square" lIns="38100" tIns="38100" rIns="38100" bIns="38100" anchor="ctr" anchorCtr="0">
              <a:noAutofit/>
            </a:bodyPr>
            <a:lstStyle/>
            <a:p>
              <a:pPr marL="0" marR="0" lvl="0" indent="0" algn="l"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Understanding the reasons behind this trend is crucial for ensuring that support reaches those in need. </a:t>
              </a:r>
              <a:endParaRPr sz="1000" b="0" i="0" u="none" strike="noStrike" cap="none">
                <a:solidFill>
                  <a:schemeClr val="lt1"/>
                </a:solidFill>
                <a:latin typeface="Arial"/>
                <a:ea typeface="Arial"/>
                <a:cs typeface="Arial"/>
                <a:sym typeface="Arial"/>
              </a:endParaRPr>
            </a:p>
          </p:txBody>
        </p:sp>
        <p:sp>
          <p:nvSpPr>
            <p:cNvPr id="613" name="Google Shape;613;p19"/>
            <p:cNvSpPr/>
            <p:nvPr/>
          </p:nvSpPr>
          <p:spPr>
            <a:xfrm>
              <a:off x="5022460" y="321852"/>
              <a:ext cx="286362" cy="286362"/>
            </a:xfrm>
            <a:prstGeom prst="downArrow">
              <a:avLst>
                <a:gd name="adj1" fmla="val 55000"/>
                <a:gd name="adj2" fmla="val 45000"/>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9"/>
            <p:cNvSpPr txBox="1"/>
            <p:nvPr/>
          </p:nvSpPr>
          <p:spPr>
            <a:xfrm>
              <a:off x="5086891" y="321852"/>
              <a:ext cx="157500" cy="215487"/>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615" name="Google Shape;615;p19"/>
            <p:cNvSpPr/>
            <p:nvPr/>
          </p:nvSpPr>
          <p:spPr>
            <a:xfrm>
              <a:off x="5418898" y="823598"/>
              <a:ext cx="286362" cy="286362"/>
            </a:xfrm>
            <a:prstGeom prst="downArrow">
              <a:avLst>
                <a:gd name="adj1" fmla="val 55000"/>
                <a:gd name="adj2" fmla="val 45000"/>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9"/>
            <p:cNvSpPr txBox="1"/>
            <p:nvPr/>
          </p:nvSpPr>
          <p:spPr>
            <a:xfrm>
              <a:off x="5483329" y="823598"/>
              <a:ext cx="157500" cy="215487"/>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617" name="Google Shape;617;p19"/>
            <p:cNvSpPr/>
            <p:nvPr/>
          </p:nvSpPr>
          <p:spPr>
            <a:xfrm>
              <a:off x="5815336" y="1318002"/>
              <a:ext cx="286362" cy="286362"/>
            </a:xfrm>
            <a:prstGeom prst="downArrow">
              <a:avLst>
                <a:gd name="adj1" fmla="val 55000"/>
                <a:gd name="adj2" fmla="val 45000"/>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9"/>
            <p:cNvSpPr txBox="1"/>
            <p:nvPr/>
          </p:nvSpPr>
          <p:spPr>
            <a:xfrm>
              <a:off x="5879767" y="1318002"/>
              <a:ext cx="157500" cy="215487"/>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619" name="Google Shape;619;p19"/>
            <p:cNvSpPr/>
            <p:nvPr/>
          </p:nvSpPr>
          <p:spPr>
            <a:xfrm>
              <a:off x="6211775" y="1824644"/>
              <a:ext cx="286362" cy="286362"/>
            </a:xfrm>
            <a:prstGeom prst="downArrow">
              <a:avLst>
                <a:gd name="adj1" fmla="val 55000"/>
                <a:gd name="adj2" fmla="val 45000"/>
              </a:avLst>
            </a:prstGeom>
            <a:solidFill>
              <a:srgbClr val="CCD3EA">
                <a:alpha val="89411"/>
              </a:srgbClr>
            </a:solidFill>
            <a:ln w="25400" cap="flat" cmpd="sng">
              <a:solidFill>
                <a:srgbClr val="CCD3EA">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9"/>
            <p:cNvSpPr txBox="1"/>
            <p:nvPr/>
          </p:nvSpPr>
          <p:spPr>
            <a:xfrm>
              <a:off x="6276206" y="1824644"/>
              <a:ext cx="157500" cy="215487"/>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grpSp>
      <p:sp>
        <p:nvSpPr>
          <p:cNvPr id="621" name="Google Shape;621;p19">
            <a:hlinkClick r:id="rId4"/>
          </p:cNvPr>
          <p:cNvSpPr txBox="1"/>
          <p:nvPr/>
        </p:nvSpPr>
        <p:spPr>
          <a:xfrm>
            <a:off x="0" y="6146800"/>
            <a:ext cx="40507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52423"/>
              </a:buClr>
              <a:buSzPts val="1800"/>
              <a:buFont typeface="Times New Roman"/>
              <a:buNone/>
            </a:pPr>
            <a:r>
              <a:rPr lang="en-US" sz="1800" b="0" i="0" u="sng" strike="noStrike" cap="none">
                <a:solidFill>
                  <a:srgbClr val="252423"/>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Source: City-Planning-2021-Census</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Arial"/>
              <a:buNone/>
            </a:pPr>
            <a:r>
              <a:rPr lang="en-US"/>
              <a:t>Eviction Trends in Toronto (2010-2018)</a:t>
            </a:r>
            <a:endParaRPr/>
          </a:p>
        </p:txBody>
      </p:sp>
      <p:pic>
        <p:nvPicPr>
          <p:cNvPr id="627" name="Google Shape;627;p20"/>
          <p:cNvPicPr preferRelativeResize="0"/>
          <p:nvPr/>
        </p:nvPicPr>
        <p:blipFill rotWithShape="1">
          <a:blip r:embed="rId3">
            <a:alphaModFix/>
          </a:blip>
          <a:srcRect/>
          <a:stretch/>
        </p:blipFill>
        <p:spPr>
          <a:xfrm>
            <a:off x="0" y="2154908"/>
            <a:ext cx="5618375" cy="4245891"/>
          </a:xfrm>
          <a:prstGeom prst="rect">
            <a:avLst/>
          </a:prstGeom>
          <a:noFill/>
          <a:ln>
            <a:noFill/>
          </a:ln>
        </p:spPr>
      </p:pic>
      <p:grpSp>
        <p:nvGrpSpPr>
          <p:cNvPr id="628" name="Google Shape;628;p20"/>
          <p:cNvGrpSpPr/>
          <p:nvPr/>
        </p:nvGrpSpPr>
        <p:grpSpPr>
          <a:xfrm>
            <a:off x="5183188" y="1858560"/>
            <a:ext cx="6861328" cy="3131354"/>
            <a:chOff x="0" y="3983"/>
            <a:chExt cx="6861328" cy="3131354"/>
          </a:xfrm>
        </p:grpSpPr>
        <p:sp>
          <p:nvSpPr>
            <p:cNvPr id="629" name="Google Shape;629;p20"/>
            <p:cNvSpPr/>
            <p:nvPr/>
          </p:nvSpPr>
          <p:spPr>
            <a:xfrm>
              <a:off x="0" y="3983"/>
              <a:ext cx="6861328" cy="43948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0"/>
            <p:cNvSpPr/>
            <p:nvPr/>
          </p:nvSpPr>
          <p:spPr>
            <a:xfrm>
              <a:off x="132945" y="102867"/>
              <a:ext cx="241954" cy="241718"/>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0"/>
            <p:cNvSpPr/>
            <p:nvPr/>
          </p:nvSpPr>
          <p:spPr>
            <a:xfrm>
              <a:off x="507845" y="3983"/>
              <a:ext cx="6307856" cy="52189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0"/>
            <p:cNvSpPr txBox="1"/>
            <p:nvPr/>
          </p:nvSpPr>
          <p:spPr>
            <a:xfrm>
              <a:off x="507845" y="3983"/>
              <a:ext cx="6307856" cy="521892"/>
            </a:xfrm>
            <a:prstGeom prst="rect">
              <a:avLst/>
            </a:prstGeom>
            <a:noFill/>
            <a:ln>
              <a:noFill/>
            </a:ln>
          </p:spPr>
          <p:txBody>
            <a:bodyPr spcFirstLastPara="1" wrap="square" lIns="55225" tIns="55225" rIns="55225" bIns="552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Eviction applications peaked in </a:t>
              </a:r>
              <a:r>
                <a:rPr lang="en-US" sz="1400" b="1" i="0" u="none" strike="noStrike" cap="none">
                  <a:solidFill>
                    <a:schemeClr val="dk1"/>
                  </a:solidFill>
                  <a:latin typeface="Arial"/>
                  <a:ea typeface="Arial"/>
                  <a:cs typeface="Arial"/>
                  <a:sym typeface="Arial"/>
                </a:rPr>
                <a:t>2015</a:t>
              </a:r>
              <a:r>
                <a:rPr lang="en-US" sz="1400" b="0" i="0" u="none" strike="noStrike" cap="none">
                  <a:solidFill>
                    <a:schemeClr val="dk1"/>
                  </a:solidFill>
                  <a:latin typeface="Arial"/>
                  <a:ea typeface="Arial"/>
                  <a:cs typeface="Arial"/>
                  <a:sym typeface="Arial"/>
                </a:rPr>
                <a:t>, indicating a period of heightened housing instability.</a:t>
              </a:r>
              <a:endParaRPr sz="1400" b="0" i="0" u="none" strike="noStrike" cap="none">
                <a:solidFill>
                  <a:schemeClr val="dk1"/>
                </a:solidFill>
                <a:latin typeface="Arial"/>
                <a:ea typeface="Arial"/>
                <a:cs typeface="Arial"/>
                <a:sym typeface="Arial"/>
              </a:endParaRPr>
            </a:p>
          </p:txBody>
        </p:sp>
        <p:sp>
          <p:nvSpPr>
            <p:cNvPr id="633" name="Google Shape;633;p20"/>
            <p:cNvSpPr/>
            <p:nvPr/>
          </p:nvSpPr>
          <p:spPr>
            <a:xfrm>
              <a:off x="0" y="656348"/>
              <a:ext cx="6861328" cy="43948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0"/>
            <p:cNvSpPr/>
            <p:nvPr/>
          </p:nvSpPr>
          <p:spPr>
            <a:xfrm>
              <a:off x="132945" y="755233"/>
              <a:ext cx="241954" cy="241718"/>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0"/>
            <p:cNvSpPr/>
            <p:nvPr/>
          </p:nvSpPr>
          <p:spPr>
            <a:xfrm>
              <a:off x="507845" y="656348"/>
              <a:ext cx="6307856" cy="52189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0"/>
            <p:cNvSpPr txBox="1"/>
            <p:nvPr/>
          </p:nvSpPr>
          <p:spPr>
            <a:xfrm>
              <a:off x="507845" y="656348"/>
              <a:ext cx="6307856" cy="521892"/>
            </a:xfrm>
            <a:prstGeom prst="rect">
              <a:avLst/>
            </a:prstGeom>
            <a:noFill/>
            <a:ln>
              <a:noFill/>
            </a:ln>
          </p:spPr>
          <p:txBody>
            <a:bodyPr spcFirstLastPara="1" wrap="square" lIns="55225" tIns="55225" rIns="55225" bIns="552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A gradual decline in applications occurred after </a:t>
              </a:r>
              <a:r>
                <a:rPr lang="en-US" sz="1400" b="1" i="0" u="none" strike="noStrike" cap="none">
                  <a:solidFill>
                    <a:schemeClr val="dk1"/>
                  </a:solidFill>
                  <a:latin typeface="Arial"/>
                  <a:ea typeface="Arial"/>
                  <a:cs typeface="Arial"/>
                  <a:sym typeface="Arial"/>
                </a:rPr>
                <a:t>2017</a:t>
              </a:r>
              <a:r>
                <a:rPr lang="en-US" sz="1400" b="0" i="0" u="none" strike="noStrike" cap="none">
                  <a:solidFill>
                    <a:schemeClr val="dk1"/>
                  </a:solidFill>
                  <a:latin typeface="Arial"/>
                  <a:ea typeface="Arial"/>
                  <a:cs typeface="Arial"/>
                  <a:sym typeface="Arial"/>
                </a:rPr>
                <a:t>, suggesting possible improvements in housing policies or economic conditions.</a:t>
              </a:r>
              <a:endParaRPr sz="1400" b="0" i="0" u="none" strike="noStrike" cap="none">
                <a:solidFill>
                  <a:schemeClr val="dk1"/>
                </a:solidFill>
                <a:latin typeface="Arial"/>
                <a:ea typeface="Arial"/>
                <a:cs typeface="Arial"/>
                <a:sym typeface="Arial"/>
              </a:endParaRPr>
            </a:p>
          </p:txBody>
        </p:sp>
        <p:sp>
          <p:nvSpPr>
            <p:cNvPr id="637" name="Google Shape;637;p20"/>
            <p:cNvSpPr/>
            <p:nvPr/>
          </p:nvSpPr>
          <p:spPr>
            <a:xfrm>
              <a:off x="0" y="1308714"/>
              <a:ext cx="6861328" cy="43948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0"/>
            <p:cNvSpPr/>
            <p:nvPr/>
          </p:nvSpPr>
          <p:spPr>
            <a:xfrm>
              <a:off x="132945" y="1407599"/>
              <a:ext cx="241954" cy="241718"/>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0"/>
            <p:cNvSpPr/>
            <p:nvPr/>
          </p:nvSpPr>
          <p:spPr>
            <a:xfrm>
              <a:off x="507845" y="1308714"/>
              <a:ext cx="6307856" cy="52189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0"/>
            <p:cNvSpPr txBox="1"/>
            <p:nvPr/>
          </p:nvSpPr>
          <p:spPr>
            <a:xfrm>
              <a:off x="507845" y="1308714"/>
              <a:ext cx="6307856" cy="521892"/>
            </a:xfrm>
            <a:prstGeom prst="rect">
              <a:avLst/>
            </a:prstGeom>
            <a:noFill/>
            <a:ln>
              <a:noFill/>
            </a:ln>
          </p:spPr>
          <p:txBody>
            <a:bodyPr spcFirstLastPara="1" wrap="square" lIns="55225" tIns="55225" rIns="55225" bIns="552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The peak period may correlate with economic downturns or increased housing costs.</a:t>
              </a:r>
              <a:endParaRPr sz="1400" b="0" i="0" u="none" strike="noStrike" cap="none">
                <a:solidFill>
                  <a:schemeClr val="dk1"/>
                </a:solidFill>
                <a:latin typeface="Arial"/>
                <a:ea typeface="Arial"/>
                <a:cs typeface="Arial"/>
                <a:sym typeface="Arial"/>
              </a:endParaRPr>
            </a:p>
          </p:txBody>
        </p:sp>
        <p:sp>
          <p:nvSpPr>
            <p:cNvPr id="641" name="Google Shape;641;p20"/>
            <p:cNvSpPr/>
            <p:nvPr/>
          </p:nvSpPr>
          <p:spPr>
            <a:xfrm>
              <a:off x="0" y="1961079"/>
              <a:ext cx="6861328" cy="43948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0"/>
            <p:cNvSpPr/>
            <p:nvPr/>
          </p:nvSpPr>
          <p:spPr>
            <a:xfrm>
              <a:off x="132945" y="2059964"/>
              <a:ext cx="241954" cy="241718"/>
            </a:xfrm>
            <a:prstGeom prst="rect">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0"/>
            <p:cNvSpPr/>
            <p:nvPr/>
          </p:nvSpPr>
          <p:spPr>
            <a:xfrm>
              <a:off x="507845" y="1961079"/>
              <a:ext cx="6307856" cy="52189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0"/>
            <p:cNvSpPr txBox="1"/>
            <p:nvPr/>
          </p:nvSpPr>
          <p:spPr>
            <a:xfrm>
              <a:off x="507845" y="1961079"/>
              <a:ext cx="6307856" cy="521892"/>
            </a:xfrm>
            <a:prstGeom prst="rect">
              <a:avLst/>
            </a:prstGeom>
            <a:noFill/>
            <a:ln>
              <a:noFill/>
            </a:ln>
          </p:spPr>
          <p:txBody>
            <a:bodyPr spcFirstLastPara="1" wrap="square" lIns="55225" tIns="55225" rIns="55225" bIns="552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The decline could reflect successful interventions like rental assistance programs or tenant support.</a:t>
              </a:r>
              <a:endParaRPr sz="1400" b="0" i="0" u="none" strike="noStrike" cap="none">
                <a:solidFill>
                  <a:schemeClr val="dk1"/>
                </a:solidFill>
                <a:latin typeface="Arial"/>
                <a:ea typeface="Arial"/>
                <a:cs typeface="Arial"/>
                <a:sym typeface="Arial"/>
              </a:endParaRPr>
            </a:p>
          </p:txBody>
        </p:sp>
        <p:sp>
          <p:nvSpPr>
            <p:cNvPr id="645" name="Google Shape;645;p20"/>
            <p:cNvSpPr/>
            <p:nvPr/>
          </p:nvSpPr>
          <p:spPr>
            <a:xfrm>
              <a:off x="0" y="2613445"/>
              <a:ext cx="6861328" cy="439488"/>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0"/>
            <p:cNvSpPr/>
            <p:nvPr/>
          </p:nvSpPr>
          <p:spPr>
            <a:xfrm>
              <a:off x="132945" y="2712330"/>
              <a:ext cx="241954" cy="241718"/>
            </a:xfrm>
            <a:prstGeom prst="rect">
              <a:avLst/>
            </a:prstGeom>
            <a:blipFill rotWithShape="1">
              <a:blip r:embed="rId8">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0"/>
            <p:cNvSpPr/>
            <p:nvPr/>
          </p:nvSpPr>
          <p:spPr>
            <a:xfrm>
              <a:off x="507845" y="2613445"/>
              <a:ext cx="6307856" cy="52189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0"/>
            <p:cNvSpPr txBox="1"/>
            <p:nvPr/>
          </p:nvSpPr>
          <p:spPr>
            <a:xfrm>
              <a:off x="507845" y="2613445"/>
              <a:ext cx="6307856" cy="521892"/>
            </a:xfrm>
            <a:prstGeom prst="rect">
              <a:avLst/>
            </a:prstGeom>
            <a:noFill/>
            <a:ln>
              <a:noFill/>
            </a:ln>
          </p:spPr>
          <p:txBody>
            <a:bodyPr spcFirstLastPara="1" wrap="square" lIns="55225" tIns="55225" rIns="55225" bIns="55225"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Understanding eviction trends is critical for developing strategies to prevent housing instability and homelessness. </a:t>
              </a:r>
              <a:endParaRPr sz="1400" b="0" i="0" u="none" strike="noStrike" cap="none">
                <a:solidFill>
                  <a:schemeClr val="dk1"/>
                </a:solidFill>
                <a:latin typeface="Arial"/>
                <a:ea typeface="Arial"/>
                <a:cs typeface="Arial"/>
                <a:sym typeface="Arial"/>
              </a:endParaRPr>
            </a:p>
          </p:txBody>
        </p:sp>
      </p:grpSp>
      <p:sp>
        <p:nvSpPr>
          <p:cNvPr id="649" name="Google Shape;649;p20">
            <a:hlinkClick r:id="rId9"/>
          </p:cNvPr>
          <p:cNvSpPr/>
          <p:nvPr/>
        </p:nvSpPr>
        <p:spPr>
          <a:xfrm>
            <a:off x="9011920" y="6019241"/>
            <a:ext cx="3032596" cy="230832"/>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900"/>
              <a:buFont typeface="Quattrocento Sans"/>
              <a:buNone/>
            </a:pPr>
            <a:r>
              <a:rPr lang="en-US" sz="900" b="0" i="0" u="sng" strike="noStrike" cap="none">
                <a:solidFill>
                  <a:srgbClr val="000000"/>
                </a:solidFill>
                <a:latin typeface="Quattrocento Sans"/>
                <a:ea typeface="Quattrocento Sans"/>
                <a:cs typeface="Quattrocento Sans"/>
                <a:sym typeface="Quattrocento Sans"/>
                <a:hlinkClick r:id="rId9">
                  <a:extLst>
                    <a:ext uri="{A12FA001-AC4F-418D-AE19-62706E023703}">
                      <ahyp:hlinkClr xmlns:ahyp="http://schemas.microsoft.com/office/drawing/2018/hyperlinkcolor" val="tx"/>
                    </a:ext>
                  </a:extLst>
                </a:hlinkClick>
              </a:rPr>
              <a:t>Source: Eviction Applications</a:t>
            </a:r>
            <a:r>
              <a:rPr lang="en-US" sz="900" b="0" i="0" u="sng" strike="noStrike" cap="none">
                <a:solidFill>
                  <a:srgbClr val="000000"/>
                </a:solidFill>
                <a:latin typeface="Quattrocento Sans"/>
                <a:ea typeface="Quattrocento Sans"/>
                <a:cs typeface="Quattrocento Sans"/>
                <a:sym typeface="Quattrocento Sans"/>
              </a:rPr>
              <a:t>.</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Arial"/>
              <a:buNone/>
            </a:pPr>
            <a:r>
              <a:rPr lang="en-US" b="1"/>
              <a:t>Key Drivers of Evictions</a:t>
            </a:r>
            <a:br>
              <a:rPr lang="en-US" b="1"/>
            </a:br>
            <a:endParaRPr/>
          </a:p>
        </p:txBody>
      </p:sp>
      <p:grpSp>
        <p:nvGrpSpPr>
          <p:cNvPr id="655" name="Google Shape;655;p21"/>
          <p:cNvGrpSpPr/>
          <p:nvPr/>
        </p:nvGrpSpPr>
        <p:grpSpPr>
          <a:xfrm>
            <a:off x="7099151" y="589281"/>
            <a:ext cx="4745174" cy="4479836"/>
            <a:chOff x="85611" y="0"/>
            <a:chExt cx="4745174" cy="4479836"/>
          </a:xfrm>
        </p:grpSpPr>
        <p:sp>
          <p:nvSpPr>
            <p:cNvPr id="656" name="Google Shape;656;p21"/>
            <p:cNvSpPr/>
            <p:nvPr/>
          </p:nvSpPr>
          <p:spPr>
            <a:xfrm>
              <a:off x="85611" y="0"/>
              <a:ext cx="2239557" cy="134373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1"/>
            <p:cNvSpPr txBox="1"/>
            <p:nvPr/>
          </p:nvSpPr>
          <p:spPr>
            <a:xfrm>
              <a:off x="85611" y="0"/>
              <a:ext cx="2239557" cy="1343734"/>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i="0" u="none" strike="noStrike" cap="none">
                  <a:solidFill>
                    <a:schemeClr val="lt1"/>
                  </a:solidFill>
                  <a:latin typeface="Arial"/>
                  <a:ea typeface="Arial"/>
                  <a:cs typeface="Arial"/>
                  <a:sym typeface="Arial"/>
                </a:rPr>
                <a:t>Non-payment of rent</a:t>
              </a:r>
              <a:r>
                <a:rPr lang="en-US" sz="1300" b="0" i="0" u="none" strike="noStrike" cap="none">
                  <a:solidFill>
                    <a:schemeClr val="lt1"/>
                  </a:solidFill>
                  <a:latin typeface="Arial"/>
                  <a:ea typeface="Arial"/>
                  <a:cs typeface="Arial"/>
                  <a:sym typeface="Arial"/>
                </a:rPr>
                <a:t> is the leading cause of evictions, highlighting economic challenges faced by tenants.</a:t>
              </a:r>
              <a:endParaRPr sz="1400" b="0" i="0" u="none" strike="noStrike" cap="none">
                <a:solidFill>
                  <a:srgbClr val="000000"/>
                </a:solidFill>
                <a:latin typeface="Arial"/>
                <a:ea typeface="Arial"/>
                <a:cs typeface="Arial"/>
                <a:sym typeface="Arial"/>
              </a:endParaRPr>
            </a:p>
          </p:txBody>
        </p:sp>
        <p:sp>
          <p:nvSpPr>
            <p:cNvPr id="658" name="Google Shape;658;p21"/>
            <p:cNvSpPr/>
            <p:nvPr/>
          </p:nvSpPr>
          <p:spPr>
            <a:xfrm>
              <a:off x="2591228" y="722"/>
              <a:ext cx="2239557" cy="134373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1"/>
            <p:cNvSpPr txBox="1"/>
            <p:nvPr/>
          </p:nvSpPr>
          <p:spPr>
            <a:xfrm>
              <a:off x="2591228" y="722"/>
              <a:ext cx="2239557" cy="1343734"/>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Other significant reasons include </a:t>
              </a:r>
              <a:r>
                <a:rPr lang="en-US" sz="1300" b="1" i="0" u="none" strike="noStrike" cap="none">
                  <a:solidFill>
                    <a:schemeClr val="lt1"/>
                  </a:solidFill>
                  <a:latin typeface="Arial"/>
                  <a:ea typeface="Arial"/>
                  <a:cs typeface="Arial"/>
                  <a:sym typeface="Arial"/>
                </a:rPr>
                <a:t>property sales</a:t>
              </a:r>
              <a:r>
                <a:rPr lang="en-US" sz="1300" b="0" i="0" u="none" strike="noStrike" cap="none">
                  <a:solidFill>
                    <a:schemeClr val="lt1"/>
                  </a:solidFill>
                  <a:latin typeface="Arial"/>
                  <a:ea typeface="Arial"/>
                  <a:cs typeface="Arial"/>
                  <a:sym typeface="Arial"/>
                </a:rPr>
                <a:t> and </a:t>
              </a:r>
              <a:r>
                <a:rPr lang="en-US" sz="1300" b="1" i="0" u="none" strike="noStrike" cap="none">
                  <a:solidFill>
                    <a:schemeClr val="lt1"/>
                  </a:solidFill>
                  <a:latin typeface="Arial"/>
                  <a:ea typeface="Arial"/>
                  <a:cs typeface="Arial"/>
                  <a:sym typeface="Arial"/>
                </a:rPr>
                <a:t>landlord-tenant disputes</a:t>
              </a:r>
              <a:r>
                <a:rPr lang="en-US" sz="1300" b="0"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60" name="Google Shape;660;p21"/>
            <p:cNvSpPr/>
            <p:nvPr/>
          </p:nvSpPr>
          <p:spPr>
            <a:xfrm>
              <a:off x="127715" y="1568412"/>
              <a:ext cx="2239557" cy="134373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1"/>
            <p:cNvSpPr txBox="1"/>
            <p:nvPr/>
          </p:nvSpPr>
          <p:spPr>
            <a:xfrm>
              <a:off x="127715" y="1568412"/>
              <a:ext cx="2239557" cy="1343734"/>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Economic stressors like job loss or rising living costs may contribute to increased non-payment cases.</a:t>
              </a:r>
              <a:endParaRPr sz="1400" b="0" i="0" u="none" strike="noStrike" cap="none">
                <a:solidFill>
                  <a:srgbClr val="000000"/>
                </a:solidFill>
                <a:latin typeface="Arial"/>
                <a:ea typeface="Arial"/>
                <a:cs typeface="Arial"/>
                <a:sym typeface="Arial"/>
              </a:endParaRPr>
            </a:p>
          </p:txBody>
        </p:sp>
        <p:sp>
          <p:nvSpPr>
            <p:cNvPr id="662" name="Google Shape;662;p21"/>
            <p:cNvSpPr/>
            <p:nvPr/>
          </p:nvSpPr>
          <p:spPr>
            <a:xfrm>
              <a:off x="2591228" y="1568412"/>
              <a:ext cx="2239557" cy="134373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1"/>
            <p:cNvSpPr txBox="1"/>
            <p:nvPr/>
          </p:nvSpPr>
          <p:spPr>
            <a:xfrm>
              <a:off x="2591228" y="1568412"/>
              <a:ext cx="2239557" cy="1343734"/>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The prevalence of evictions due to </a:t>
              </a:r>
              <a:r>
                <a:rPr lang="en-US" sz="1300" b="1" i="0" u="none" strike="noStrike" cap="none">
                  <a:solidFill>
                    <a:schemeClr val="lt1"/>
                  </a:solidFill>
                  <a:latin typeface="Arial"/>
                  <a:ea typeface="Arial"/>
                  <a:cs typeface="Arial"/>
                  <a:sym typeface="Arial"/>
                </a:rPr>
                <a:t>property sales</a:t>
              </a:r>
              <a:r>
                <a:rPr lang="en-US" sz="1300" b="0" i="0" u="none" strike="noStrike" cap="none">
                  <a:solidFill>
                    <a:schemeClr val="lt1"/>
                  </a:solidFill>
                  <a:latin typeface="Arial"/>
                  <a:ea typeface="Arial"/>
                  <a:cs typeface="Arial"/>
                  <a:sym typeface="Arial"/>
                </a:rPr>
                <a:t> suggests impacts from real estate market dynamics.</a:t>
              </a:r>
              <a:endParaRPr sz="1400" b="0" i="0" u="none" strike="noStrike" cap="none">
                <a:solidFill>
                  <a:srgbClr val="000000"/>
                </a:solidFill>
                <a:latin typeface="Arial"/>
                <a:ea typeface="Arial"/>
                <a:cs typeface="Arial"/>
                <a:sym typeface="Arial"/>
              </a:endParaRPr>
            </a:p>
          </p:txBody>
        </p:sp>
        <p:sp>
          <p:nvSpPr>
            <p:cNvPr id="664" name="Google Shape;664;p21"/>
            <p:cNvSpPr/>
            <p:nvPr/>
          </p:nvSpPr>
          <p:spPr>
            <a:xfrm>
              <a:off x="1359471" y="3136102"/>
              <a:ext cx="2239557" cy="134373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1"/>
            <p:cNvSpPr txBox="1"/>
            <p:nvPr/>
          </p:nvSpPr>
          <p:spPr>
            <a:xfrm>
              <a:off x="1359471" y="3136102"/>
              <a:ext cx="2239557" cy="1343734"/>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Understanding these drivers is essential for targeted policy interventions to reduce housing instability and prevent homelessness.</a:t>
              </a:r>
              <a:endParaRPr sz="1400" b="0" i="0" u="none" strike="noStrike" cap="none">
                <a:solidFill>
                  <a:srgbClr val="000000"/>
                </a:solidFill>
                <a:latin typeface="Arial"/>
                <a:ea typeface="Arial"/>
                <a:cs typeface="Arial"/>
                <a:sym typeface="Arial"/>
              </a:endParaRPr>
            </a:p>
          </p:txBody>
        </p:sp>
      </p:grpSp>
      <p:pic>
        <p:nvPicPr>
          <p:cNvPr id="666" name="Google Shape;666;p21" descr="A pink bar graph with black squares&#10;&#10;Description automatically generated"/>
          <p:cNvPicPr preferRelativeResize="0"/>
          <p:nvPr/>
        </p:nvPicPr>
        <p:blipFill rotWithShape="1">
          <a:blip r:embed="rId3">
            <a:alphaModFix/>
          </a:blip>
          <a:srcRect/>
          <a:stretch/>
        </p:blipFill>
        <p:spPr>
          <a:xfrm>
            <a:off x="103694" y="1666754"/>
            <a:ext cx="6909847" cy="4845108"/>
          </a:xfrm>
          <a:prstGeom prst="rect">
            <a:avLst/>
          </a:prstGeom>
          <a:noFill/>
          <a:ln>
            <a:noFill/>
          </a:ln>
        </p:spPr>
      </p:pic>
      <p:sp>
        <p:nvSpPr>
          <p:cNvPr id="667" name="Google Shape;667;p21"/>
          <p:cNvSpPr txBox="1"/>
          <p:nvPr/>
        </p:nvSpPr>
        <p:spPr>
          <a:xfrm>
            <a:off x="8585200" y="5945553"/>
            <a:ext cx="383032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sng" strike="noStrike" cap="none">
                <a:solidFill>
                  <a:srgbClr val="000000"/>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Source: Eviction Applications</a:t>
            </a:r>
            <a:r>
              <a:rPr lang="en-US" sz="1800" b="0" i="0" u="sng" strike="noStrike" cap="none">
                <a:solidFill>
                  <a:srgbClr val="000000"/>
                </a:solidFill>
                <a:latin typeface="Quattrocento Sans"/>
                <a:ea typeface="Quattrocento Sans"/>
                <a:cs typeface="Quattrocento Sans"/>
                <a:sym typeface="Quattrocento Sans"/>
              </a:rPr>
              <a:t>.</a:t>
            </a:r>
            <a:endParaRPr sz="4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1"/>
        <p:cNvGrpSpPr/>
        <p:nvPr/>
      </p:nvGrpSpPr>
      <p:grpSpPr>
        <a:xfrm>
          <a:off x="0" y="0"/>
          <a:ext cx="0" cy="0"/>
          <a:chOff x="0" y="0"/>
          <a:chExt cx="0" cy="0"/>
        </a:xfrm>
      </p:grpSpPr>
      <p:sp>
        <p:nvSpPr>
          <p:cNvPr id="672" name="Google Shape;672;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73" name="Google Shape;673;p22"/>
          <p:cNvSpPr txBox="1">
            <a:spLocks noGrp="1"/>
          </p:cNvSpPr>
          <p:nvPr>
            <p:ph type="title"/>
          </p:nvPr>
        </p:nvSpPr>
        <p:spPr>
          <a:xfrm>
            <a:off x="252950" y="640825"/>
            <a:ext cx="4014300" cy="558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200"/>
              <a:buFont typeface="Arial"/>
              <a:buNone/>
            </a:pPr>
            <a:r>
              <a:rPr lang="en-US" sz="4200" b="1">
                <a:solidFill>
                  <a:schemeClr val="dk1"/>
                </a:solidFill>
                <a:latin typeface="Arial"/>
                <a:ea typeface="Arial"/>
                <a:cs typeface="Arial"/>
                <a:sym typeface="Arial"/>
              </a:rPr>
              <a:t>Impact on Homelessness</a:t>
            </a:r>
            <a:endParaRPr sz="4200">
              <a:solidFill>
                <a:schemeClr val="dk1"/>
              </a:solidFill>
              <a:latin typeface="Arial"/>
              <a:ea typeface="Arial"/>
              <a:cs typeface="Arial"/>
              <a:sym typeface="Arial"/>
            </a:endParaRPr>
          </a:p>
        </p:txBody>
      </p:sp>
      <p:sp>
        <p:nvSpPr>
          <p:cNvPr id="674" name="Google Shape;674;p22"/>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675" name="Google Shape;675;p22"/>
          <p:cNvPicPr preferRelativeResize="0"/>
          <p:nvPr/>
        </p:nvPicPr>
        <p:blipFill rotWithShape="1">
          <a:blip r:embed="rId3">
            <a:alphaModFix/>
          </a:blip>
          <a:srcRect/>
          <a:stretch/>
        </p:blipFill>
        <p:spPr>
          <a:xfrm>
            <a:off x="4654296" y="872726"/>
            <a:ext cx="6894576" cy="3430052"/>
          </a:xfrm>
          <a:prstGeom prst="rect">
            <a:avLst/>
          </a:prstGeom>
          <a:noFill/>
          <a:ln>
            <a:noFill/>
          </a:ln>
        </p:spPr>
      </p:pic>
      <p:sp>
        <p:nvSpPr>
          <p:cNvPr id="676" name="Google Shape;676;p22"/>
          <p:cNvSpPr txBox="1">
            <a:spLocks noGrp="1"/>
          </p:cNvSpPr>
          <p:nvPr>
            <p:ph type="body" idx="1"/>
          </p:nvPr>
        </p:nvSpPr>
        <p:spPr>
          <a:xfrm>
            <a:off x="4654296" y="4798577"/>
            <a:ext cx="6894576" cy="1798993"/>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sz="1600"/>
              <a:t>Many evicted individuals end up in </a:t>
            </a:r>
            <a:r>
              <a:rPr lang="en-US" sz="1600" b="1"/>
              <a:t>unstable housing situations</a:t>
            </a:r>
            <a:r>
              <a:rPr lang="en-US" sz="1600"/>
              <a:t>, such as shelters or living outdoors.</a:t>
            </a:r>
            <a:endParaRPr/>
          </a:p>
          <a:p>
            <a:pPr marL="228600" lvl="0" indent="-228600" algn="l" rtl="0">
              <a:lnSpc>
                <a:spcPct val="90000"/>
              </a:lnSpc>
              <a:spcBef>
                <a:spcPts val="1000"/>
              </a:spcBef>
              <a:spcAft>
                <a:spcPts val="0"/>
              </a:spcAft>
              <a:buClr>
                <a:schemeClr val="dk1"/>
              </a:buClr>
              <a:buSzPct val="100000"/>
              <a:buChar char="•"/>
            </a:pPr>
            <a:r>
              <a:rPr lang="en-US" sz="1600" b="1"/>
              <a:t>Post-eviction</a:t>
            </a:r>
            <a:r>
              <a:rPr lang="en-US" sz="1600"/>
              <a:t>, a significant portion of people transition into temporary housing or rely on friends and family.</a:t>
            </a:r>
            <a:endParaRPr/>
          </a:p>
          <a:p>
            <a:pPr marL="228600" lvl="0" indent="-228600" algn="l" rtl="0">
              <a:lnSpc>
                <a:spcPct val="90000"/>
              </a:lnSpc>
              <a:spcBef>
                <a:spcPts val="1000"/>
              </a:spcBef>
              <a:spcAft>
                <a:spcPts val="0"/>
              </a:spcAft>
              <a:buClr>
                <a:schemeClr val="dk1"/>
              </a:buClr>
              <a:buSzPct val="100000"/>
              <a:buChar char="•"/>
            </a:pPr>
            <a:r>
              <a:rPr lang="en-US" sz="1600"/>
              <a:t>These transitions increase the risk of </a:t>
            </a:r>
            <a:r>
              <a:rPr lang="en-US" sz="1600" b="1"/>
              <a:t>long-term homelessness</a:t>
            </a:r>
            <a:r>
              <a:rPr lang="en-US" sz="1600"/>
              <a:t> without adequate support.</a:t>
            </a:r>
            <a:endParaRPr/>
          </a:p>
          <a:p>
            <a:pPr marL="228600" lvl="0" indent="-228600" algn="l" rtl="0">
              <a:lnSpc>
                <a:spcPct val="90000"/>
              </a:lnSpc>
              <a:spcBef>
                <a:spcPts val="1000"/>
              </a:spcBef>
              <a:spcAft>
                <a:spcPts val="0"/>
              </a:spcAft>
              <a:buClr>
                <a:schemeClr val="dk1"/>
              </a:buClr>
              <a:buSzPct val="100000"/>
              <a:buChar char="•"/>
            </a:pPr>
            <a:r>
              <a:rPr lang="en-US" sz="1600"/>
              <a:t>Addressing the root causes of eviction can reduce the strain on shelter systems.</a:t>
            </a:r>
            <a:endParaRPr/>
          </a:p>
          <a:p>
            <a:pPr marL="228600" lvl="0" indent="-228600" algn="l" rtl="0">
              <a:lnSpc>
                <a:spcPct val="90000"/>
              </a:lnSpc>
              <a:spcBef>
                <a:spcPts val="1000"/>
              </a:spcBef>
              <a:spcAft>
                <a:spcPts val="0"/>
              </a:spcAft>
              <a:buClr>
                <a:schemeClr val="dk1"/>
              </a:buClr>
              <a:buSzPct val="100000"/>
              <a:buChar char="•"/>
            </a:pPr>
            <a:r>
              <a:rPr lang="en-US" sz="1600" b="1"/>
              <a:t>Prevention programs</a:t>
            </a:r>
            <a:r>
              <a:rPr lang="en-US" sz="1600"/>
              <a:t> and </a:t>
            </a:r>
            <a:r>
              <a:rPr lang="en-US" sz="1600" b="1"/>
              <a:t>affordable housing initiatives</a:t>
            </a:r>
            <a:r>
              <a:rPr lang="en-US" sz="1600"/>
              <a:t> are critical to minimizing the pathway from eviction to homelessness.</a:t>
            </a:r>
            <a:endParaRPr/>
          </a:p>
          <a:p>
            <a:pPr marL="228600" lvl="0" indent="-179387" algn="l" rtl="0">
              <a:lnSpc>
                <a:spcPct val="90000"/>
              </a:lnSpc>
              <a:spcBef>
                <a:spcPts val="1000"/>
              </a:spcBef>
              <a:spcAft>
                <a:spcPts val="0"/>
              </a:spcAft>
              <a:buClr>
                <a:schemeClr val="dk1"/>
              </a:buClr>
              <a:buSzPct val="100000"/>
              <a:buNone/>
            </a:pPr>
            <a:endParaRPr sz="1000"/>
          </a:p>
        </p:txBody>
      </p:sp>
      <p:sp>
        <p:nvSpPr>
          <p:cNvPr id="677" name="Google Shape;677;p22"/>
          <p:cNvSpPr txBox="1"/>
          <p:nvPr/>
        </p:nvSpPr>
        <p:spPr>
          <a:xfrm>
            <a:off x="630936" y="5862320"/>
            <a:ext cx="36362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sng" strike="noStrike" cap="none">
                <a:solidFill>
                  <a:srgbClr val="000000"/>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Source: Eviction Applications</a:t>
            </a:r>
            <a:r>
              <a:rPr lang="en-US" sz="1800" b="0" i="0" u="sng" strike="noStrike" cap="none">
                <a:solidFill>
                  <a:srgbClr val="000000"/>
                </a:solidFill>
                <a:latin typeface="Quattrocento Sans"/>
                <a:ea typeface="Quattrocento Sans"/>
                <a:cs typeface="Quattrocento Sans"/>
                <a:sym typeface="Quattrocento Sans"/>
              </a:rPr>
              <a:t>.</a:t>
            </a:r>
            <a:endParaRPr sz="4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23"/>
          <p:cNvSpPr txBox="1">
            <a:spLocks noGrp="1"/>
          </p:cNvSpPr>
          <p:nvPr>
            <p:ph type="title"/>
          </p:nvPr>
        </p:nvSpPr>
        <p:spPr>
          <a:xfrm>
            <a:off x="839800" y="131175"/>
            <a:ext cx="3932100" cy="10659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a:t>Disparities in Homelessness Rates</a:t>
            </a:r>
            <a:endParaRPr/>
          </a:p>
        </p:txBody>
      </p:sp>
      <p:sp>
        <p:nvSpPr>
          <p:cNvPr id="683" name="Google Shape;683;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endParaRPr/>
          </a:p>
        </p:txBody>
      </p:sp>
      <p:pic>
        <p:nvPicPr>
          <p:cNvPr id="684" name="Google Shape;684;p23"/>
          <p:cNvPicPr preferRelativeResize="0"/>
          <p:nvPr/>
        </p:nvPicPr>
        <p:blipFill rotWithShape="1">
          <a:blip r:embed="rId3">
            <a:alphaModFix/>
          </a:blip>
          <a:srcRect/>
          <a:stretch/>
        </p:blipFill>
        <p:spPr>
          <a:xfrm>
            <a:off x="84853" y="1197200"/>
            <a:ext cx="6513924" cy="3467100"/>
          </a:xfrm>
          <a:prstGeom prst="rect">
            <a:avLst/>
          </a:prstGeom>
          <a:noFill/>
          <a:ln>
            <a:noFill/>
          </a:ln>
        </p:spPr>
      </p:pic>
      <p:pic>
        <p:nvPicPr>
          <p:cNvPr id="685" name="Google Shape;685;p23"/>
          <p:cNvPicPr preferRelativeResize="0"/>
          <p:nvPr/>
        </p:nvPicPr>
        <p:blipFill rotWithShape="1">
          <a:blip r:embed="rId4">
            <a:alphaModFix/>
          </a:blip>
          <a:srcRect/>
          <a:stretch/>
        </p:blipFill>
        <p:spPr>
          <a:xfrm>
            <a:off x="0" y="4607763"/>
            <a:ext cx="6513922" cy="3703320"/>
          </a:xfrm>
          <a:prstGeom prst="rect">
            <a:avLst/>
          </a:prstGeom>
          <a:noFill/>
          <a:ln>
            <a:noFill/>
          </a:ln>
        </p:spPr>
      </p:pic>
      <p:grpSp>
        <p:nvGrpSpPr>
          <p:cNvPr id="686" name="Google Shape;686;p23"/>
          <p:cNvGrpSpPr/>
          <p:nvPr/>
        </p:nvGrpSpPr>
        <p:grpSpPr>
          <a:xfrm>
            <a:off x="6599238" y="1600478"/>
            <a:ext cx="5507920" cy="3647519"/>
            <a:chOff x="0" y="22899"/>
            <a:chExt cx="5507920" cy="3647519"/>
          </a:xfrm>
        </p:grpSpPr>
        <p:sp>
          <p:nvSpPr>
            <p:cNvPr id="687" name="Google Shape;687;p23"/>
            <p:cNvSpPr/>
            <p:nvPr/>
          </p:nvSpPr>
          <p:spPr>
            <a:xfrm>
              <a:off x="0" y="22899"/>
              <a:ext cx="5507920" cy="6926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3"/>
            <p:cNvSpPr txBox="1"/>
            <p:nvPr/>
          </p:nvSpPr>
          <p:spPr>
            <a:xfrm>
              <a:off x="33812" y="56711"/>
              <a:ext cx="5440200" cy="6249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Indigenous and Black communities</a:t>
              </a:r>
              <a:r>
                <a:rPr lang="en-US" sz="1600" b="0" i="0" u="none" strike="noStrike" cap="none">
                  <a:solidFill>
                    <a:schemeClr val="lt1"/>
                  </a:solidFill>
                  <a:latin typeface="Arial"/>
                  <a:ea typeface="Arial"/>
                  <a:cs typeface="Arial"/>
                  <a:sym typeface="Arial"/>
                </a:rPr>
                <a:t> face disproportionately higher rates of homelessness.</a:t>
              </a:r>
              <a:endParaRPr sz="1600" b="0" i="0" u="none" strike="noStrike" cap="none">
                <a:solidFill>
                  <a:schemeClr val="lt1"/>
                </a:solidFill>
                <a:latin typeface="Arial"/>
                <a:ea typeface="Arial"/>
                <a:cs typeface="Arial"/>
                <a:sym typeface="Arial"/>
              </a:endParaRPr>
            </a:p>
          </p:txBody>
        </p:sp>
        <p:sp>
          <p:nvSpPr>
            <p:cNvPr id="689" name="Google Shape;689;p23"/>
            <p:cNvSpPr/>
            <p:nvPr/>
          </p:nvSpPr>
          <p:spPr>
            <a:xfrm>
              <a:off x="0" y="761619"/>
              <a:ext cx="5507920" cy="6926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3"/>
            <p:cNvSpPr txBox="1"/>
            <p:nvPr/>
          </p:nvSpPr>
          <p:spPr>
            <a:xfrm>
              <a:off x="33812" y="795431"/>
              <a:ext cx="5440296" cy="625015"/>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Youth and young adults</a:t>
              </a:r>
              <a:r>
                <a:rPr lang="en-US" sz="1600" b="0" i="0" u="none" strike="noStrike" cap="none">
                  <a:solidFill>
                    <a:schemeClr val="lt1"/>
                  </a:solidFill>
                  <a:latin typeface="Arial"/>
                  <a:ea typeface="Arial"/>
                  <a:cs typeface="Arial"/>
                  <a:sym typeface="Arial"/>
                </a:rPr>
                <a:t> are among the most affected age groups, indicating a need for targeted support.</a:t>
              </a:r>
              <a:endParaRPr sz="1600" b="0" i="0" u="none" strike="noStrike" cap="none">
                <a:solidFill>
                  <a:schemeClr val="lt1"/>
                </a:solidFill>
                <a:latin typeface="Arial"/>
                <a:ea typeface="Arial"/>
                <a:cs typeface="Arial"/>
                <a:sym typeface="Arial"/>
              </a:endParaRPr>
            </a:p>
          </p:txBody>
        </p:sp>
        <p:sp>
          <p:nvSpPr>
            <p:cNvPr id="691" name="Google Shape;691;p23"/>
            <p:cNvSpPr/>
            <p:nvPr/>
          </p:nvSpPr>
          <p:spPr>
            <a:xfrm>
              <a:off x="0" y="1500339"/>
              <a:ext cx="5507920" cy="6926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3"/>
            <p:cNvSpPr txBox="1"/>
            <p:nvPr/>
          </p:nvSpPr>
          <p:spPr>
            <a:xfrm>
              <a:off x="33812" y="1534151"/>
              <a:ext cx="5440296" cy="625015"/>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Systemic inequalities and </a:t>
              </a:r>
              <a:r>
                <a:rPr lang="en-US" sz="1600" b="1" i="0" u="none" strike="noStrike" cap="none">
                  <a:solidFill>
                    <a:schemeClr val="lt1"/>
                  </a:solidFill>
                  <a:latin typeface="Arial"/>
                  <a:ea typeface="Arial"/>
                  <a:cs typeface="Arial"/>
                  <a:sym typeface="Arial"/>
                </a:rPr>
                <a:t>historic disadvantages</a:t>
              </a:r>
              <a:r>
                <a:rPr lang="en-US" sz="1600" b="0" i="0" u="none" strike="noStrike" cap="none">
                  <a:solidFill>
                    <a:schemeClr val="lt1"/>
                  </a:solidFill>
                  <a:latin typeface="Arial"/>
                  <a:ea typeface="Arial"/>
                  <a:cs typeface="Arial"/>
                  <a:sym typeface="Arial"/>
                </a:rPr>
                <a:t> contribute to higher homelessness rates among marginalized groups.</a:t>
              </a:r>
              <a:endParaRPr sz="1600" b="0" i="0" u="none" strike="noStrike" cap="none">
                <a:solidFill>
                  <a:schemeClr val="lt1"/>
                </a:solidFill>
                <a:latin typeface="Arial"/>
                <a:ea typeface="Arial"/>
                <a:cs typeface="Arial"/>
                <a:sym typeface="Arial"/>
              </a:endParaRPr>
            </a:p>
          </p:txBody>
        </p:sp>
        <p:sp>
          <p:nvSpPr>
            <p:cNvPr id="693" name="Google Shape;693;p23"/>
            <p:cNvSpPr/>
            <p:nvPr/>
          </p:nvSpPr>
          <p:spPr>
            <a:xfrm>
              <a:off x="0" y="2239059"/>
              <a:ext cx="5507920" cy="6926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3"/>
            <p:cNvSpPr txBox="1"/>
            <p:nvPr/>
          </p:nvSpPr>
          <p:spPr>
            <a:xfrm>
              <a:off x="33812" y="2272871"/>
              <a:ext cx="5440296" cy="625015"/>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Addressing these disparities requires </a:t>
              </a:r>
              <a:r>
                <a:rPr lang="en-US" sz="1600" b="1" i="0" u="none" strike="noStrike" cap="none">
                  <a:solidFill>
                    <a:schemeClr val="lt1"/>
                  </a:solidFill>
                  <a:latin typeface="Arial"/>
                  <a:ea typeface="Arial"/>
                  <a:cs typeface="Arial"/>
                  <a:sym typeface="Arial"/>
                </a:rPr>
                <a:t>culturally sensitive services</a:t>
              </a:r>
              <a:r>
                <a:rPr lang="en-US" sz="1600" b="0" i="0" u="none" strike="noStrike" cap="none">
                  <a:solidFill>
                    <a:schemeClr val="lt1"/>
                  </a:solidFill>
                  <a:latin typeface="Arial"/>
                  <a:ea typeface="Arial"/>
                  <a:cs typeface="Arial"/>
                  <a:sym typeface="Arial"/>
                </a:rPr>
                <a:t> and </a:t>
              </a:r>
              <a:r>
                <a:rPr lang="en-US" sz="1600" b="1" i="0" u="none" strike="noStrike" cap="none">
                  <a:solidFill>
                    <a:schemeClr val="lt1"/>
                  </a:solidFill>
                  <a:latin typeface="Arial"/>
                  <a:ea typeface="Arial"/>
                  <a:cs typeface="Arial"/>
                  <a:sym typeface="Arial"/>
                </a:rPr>
                <a:t>inclusive policy measures</a:t>
              </a:r>
              <a:r>
                <a:rPr lang="en-US" sz="1600" b="0" i="0" u="none" strike="noStrike" cap="none">
                  <a:solidFill>
                    <a:schemeClr val="lt1"/>
                  </a:solidFill>
                  <a:latin typeface="Arial"/>
                  <a:ea typeface="Arial"/>
                  <a:cs typeface="Arial"/>
                  <a:sym typeface="Arial"/>
                </a:rPr>
                <a:t>.</a:t>
              </a:r>
              <a:endParaRPr sz="1600" b="0" i="0" u="none" strike="noStrike" cap="none">
                <a:solidFill>
                  <a:schemeClr val="lt1"/>
                </a:solidFill>
                <a:latin typeface="Arial"/>
                <a:ea typeface="Arial"/>
                <a:cs typeface="Arial"/>
                <a:sym typeface="Arial"/>
              </a:endParaRPr>
            </a:p>
          </p:txBody>
        </p:sp>
        <p:sp>
          <p:nvSpPr>
            <p:cNvPr id="695" name="Google Shape;695;p23"/>
            <p:cNvSpPr/>
            <p:nvPr/>
          </p:nvSpPr>
          <p:spPr>
            <a:xfrm>
              <a:off x="0" y="2977779"/>
              <a:ext cx="5507920" cy="692639"/>
            </a:xfrm>
            <a:prstGeom prst="roundRect">
              <a:avLst>
                <a:gd name="adj" fmla="val 16667"/>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3"/>
            <p:cNvSpPr txBox="1"/>
            <p:nvPr/>
          </p:nvSpPr>
          <p:spPr>
            <a:xfrm>
              <a:off x="33812" y="3011591"/>
              <a:ext cx="5440200" cy="624900"/>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Data emphasizes the need for equity-focused approaches to reduce homelessness and provide long-term stability. </a:t>
              </a:r>
              <a:endParaRPr sz="1600" b="0" i="0" u="none" strike="noStrike" cap="none">
                <a:solidFill>
                  <a:schemeClr val="lt1"/>
                </a:solidFill>
                <a:latin typeface="Arial"/>
                <a:ea typeface="Arial"/>
                <a:cs typeface="Arial"/>
                <a:sym typeface="Arial"/>
              </a:endParaRPr>
            </a:p>
          </p:txBody>
        </p:sp>
      </p:grpSp>
      <p:sp>
        <p:nvSpPr>
          <p:cNvPr id="697" name="Google Shape;697;p23"/>
          <p:cNvSpPr txBox="1"/>
          <p:nvPr/>
        </p:nvSpPr>
        <p:spPr>
          <a:xfrm>
            <a:off x="6513925" y="7941735"/>
            <a:ext cx="5110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sng" strike="noStrike" cap="none">
                <a:solidFill>
                  <a:srgbClr val="00000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Source: Assessment data</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a:t>Centralized Waitlist Applications and Housing Placements (2019-2023)</a:t>
            </a:r>
            <a:endParaRPr/>
          </a:p>
        </p:txBody>
      </p:sp>
      <p:sp>
        <p:nvSpPr>
          <p:cNvPr id="703" name="Google Shape;703;p24"/>
          <p:cNvSpPr txBox="1">
            <a:spLocks noGrp="1"/>
          </p:cNvSpPr>
          <p:nvPr>
            <p:ph type="body" idx="1"/>
          </p:nvPr>
        </p:nvSpPr>
        <p:spPr>
          <a:xfrm>
            <a:off x="5183188" y="3722632"/>
            <a:ext cx="6734492" cy="265784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r>
              <a:rPr lang="en-US" sz="1600"/>
              <a:t>The visualizations depict trends in applications and housing placements through the centralized waitlist from 2019 to 2023. Applications increased, peaking at 85.1K in 2023, while the number of housed households varied, with a notable decline in 2023. This highlights the growing demand for affordable housing and the challenges in meeting the needs of applicants.</a:t>
            </a:r>
            <a:endParaRPr sz="1600"/>
          </a:p>
        </p:txBody>
      </p:sp>
      <p:sp>
        <p:nvSpPr>
          <p:cNvPr id="704" name="Google Shape;704;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endParaRPr/>
          </a:p>
        </p:txBody>
      </p:sp>
      <p:pic>
        <p:nvPicPr>
          <p:cNvPr id="705" name="Google Shape;705;p24"/>
          <p:cNvPicPr preferRelativeResize="0"/>
          <p:nvPr/>
        </p:nvPicPr>
        <p:blipFill rotWithShape="1">
          <a:blip r:embed="rId3">
            <a:alphaModFix/>
          </a:blip>
          <a:srcRect/>
          <a:stretch/>
        </p:blipFill>
        <p:spPr>
          <a:xfrm>
            <a:off x="5183188" y="716280"/>
            <a:ext cx="6734492" cy="2657846"/>
          </a:xfrm>
          <a:prstGeom prst="rect">
            <a:avLst/>
          </a:prstGeom>
          <a:noFill/>
          <a:ln>
            <a:noFill/>
          </a:ln>
        </p:spPr>
      </p:pic>
      <p:pic>
        <p:nvPicPr>
          <p:cNvPr id="706" name="Google Shape;706;p24"/>
          <p:cNvPicPr preferRelativeResize="0"/>
          <p:nvPr/>
        </p:nvPicPr>
        <p:blipFill rotWithShape="1">
          <a:blip r:embed="rId4">
            <a:alphaModFix/>
          </a:blip>
          <a:srcRect/>
          <a:stretch/>
        </p:blipFill>
        <p:spPr>
          <a:xfrm>
            <a:off x="214441" y="2045203"/>
            <a:ext cx="4763165" cy="4210638"/>
          </a:xfrm>
          <a:prstGeom prst="rect">
            <a:avLst/>
          </a:prstGeom>
          <a:noFill/>
          <a:ln>
            <a:noFill/>
          </a:ln>
        </p:spPr>
      </p:pic>
      <p:sp>
        <p:nvSpPr>
          <p:cNvPr id="707" name="Google Shape;707;p24"/>
          <p:cNvSpPr txBox="1"/>
          <p:nvPr/>
        </p:nvSpPr>
        <p:spPr>
          <a:xfrm>
            <a:off x="386080" y="6380480"/>
            <a:ext cx="1165352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sng" strike="noStrike" cap="none">
                <a:solidFill>
                  <a:srgbClr val="00000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Source: Waitlist report</a:t>
            </a:r>
            <a:br>
              <a:rPr lang="en-US"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1"/>
        <p:cNvGrpSpPr/>
        <p:nvPr/>
      </p:nvGrpSpPr>
      <p:grpSpPr>
        <a:xfrm>
          <a:off x="0" y="0"/>
          <a:ext cx="0" cy="0"/>
          <a:chOff x="0" y="0"/>
          <a:chExt cx="0" cy="0"/>
        </a:xfrm>
      </p:grpSpPr>
      <p:sp>
        <p:nvSpPr>
          <p:cNvPr id="712" name="Google Shape;712;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3" name="Google Shape;713;p25"/>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200"/>
              <a:buFont typeface="Arial"/>
              <a:buNone/>
            </a:pPr>
            <a:r>
              <a:rPr lang="en-US" sz="4200">
                <a:solidFill>
                  <a:schemeClr val="dk1"/>
                </a:solidFill>
                <a:latin typeface="Arial"/>
                <a:ea typeface="Arial"/>
                <a:cs typeface="Arial"/>
                <a:sym typeface="Arial"/>
              </a:rPr>
              <a:t>Housing Starts Predicted</a:t>
            </a:r>
            <a:endParaRPr/>
          </a:p>
        </p:txBody>
      </p:sp>
      <p:sp>
        <p:nvSpPr>
          <p:cNvPr id="714" name="Google Shape;714;p25"/>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5" name="Google Shape;715;p25"/>
          <p:cNvSpPr txBox="1">
            <a:spLocks noGrp="1"/>
          </p:cNvSpPr>
          <p:nvPr>
            <p:ph type="body" idx="2"/>
          </p:nvPr>
        </p:nvSpPr>
        <p:spPr>
          <a:xfrm>
            <a:off x="630936" y="2807208"/>
            <a:ext cx="3429000" cy="3410712"/>
          </a:xfrm>
          <a:prstGeom prst="rect">
            <a:avLst/>
          </a:prstGeom>
          <a:noFill/>
          <a:ln>
            <a:noFill/>
          </a:ln>
        </p:spPr>
        <p:txBody>
          <a:bodyPr spcFirstLastPara="1" wrap="square" lIns="91425" tIns="45700" rIns="91425" bIns="45700" anchor="t" anchorCtr="0">
            <a:normAutofit lnSpcReduction="10000"/>
          </a:bodyPr>
          <a:lstStyle/>
          <a:p>
            <a:pPr marL="0" marR="0" lvl="0" indent="-95250" algn="l" rtl="0">
              <a:lnSpc>
                <a:spcPct val="90000"/>
              </a:lnSpc>
              <a:spcBef>
                <a:spcPts val="0"/>
              </a:spcBef>
              <a:spcAft>
                <a:spcPts val="0"/>
              </a:spcAft>
              <a:buClr>
                <a:schemeClr val="dk1"/>
              </a:buClr>
              <a:buSzPts val="1500"/>
              <a:buFont typeface="Arial"/>
              <a:buChar char="•"/>
            </a:pPr>
            <a:r>
              <a:rPr lang="en-US" sz="1500" b="1" i="0" u="none" strike="noStrike" cap="none"/>
              <a:t>Upward Trend in Housing Starts</a:t>
            </a:r>
            <a:r>
              <a:rPr lang="en-US" sz="1500" b="0" i="0" u="none" strike="noStrike" cap="none"/>
              <a:t>: Forecasted housing starts in Toronto CMA show steady growth, reaching approximately 69,623 units by 2050, indicating a sustained increase in construction activity.</a:t>
            </a:r>
            <a:endParaRPr/>
          </a:p>
          <a:p>
            <a:pPr marL="0" marR="0" lvl="0" indent="-95250" algn="l" rtl="0">
              <a:lnSpc>
                <a:spcPct val="90000"/>
              </a:lnSpc>
              <a:spcBef>
                <a:spcPts val="600"/>
              </a:spcBef>
              <a:spcAft>
                <a:spcPts val="0"/>
              </a:spcAft>
              <a:buClr>
                <a:schemeClr val="dk1"/>
              </a:buClr>
              <a:buSzPts val="1500"/>
              <a:buFont typeface="Arial"/>
              <a:buChar char="•"/>
            </a:pPr>
            <a:r>
              <a:rPr lang="en-US" sz="1500" b="1" i="0" u="none" strike="noStrike" cap="none"/>
              <a:t>Predictive Insight for Urban Planning</a:t>
            </a:r>
            <a:r>
              <a:rPr lang="en-US" sz="1500" b="0" i="0" u="none" strike="noStrike" cap="none"/>
              <a:t>: These projections can aid in urban planning by helping policymakers and stakeholders anticipate future housing supply needs and adjust infrastructure and resources accordingly.</a:t>
            </a:r>
            <a:endParaRPr/>
          </a:p>
        </p:txBody>
      </p:sp>
      <p:pic>
        <p:nvPicPr>
          <p:cNvPr id="716" name="Google Shape;716;p25"/>
          <p:cNvPicPr preferRelativeResize="0">
            <a:picLocks noGrp="1"/>
          </p:cNvPicPr>
          <p:nvPr>
            <p:ph type="body" idx="1"/>
          </p:nvPr>
        </p:nvPicPr>
        <p:blipFill rotWithShape="1">
          <a:blip r:embed="rId3">
            <a:alphaModFix/>
          </a:blip>
          <a:srcRect/>
          <a:stretch/>
        </p:blipFill>
        <p:spPr>
          <a:xfrm>
            <a:off x="4654296" y="771068"/>
            <a:ext cx="6903720" cy="53158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0" name="Google Shape;140;p4"/>
          <p:cNvSpPr txBox="1">
            <a:spLocks noGrp="1"/>
          </p:cNvSpPr>
          <p:nvPr>
            <p:ph type="ctrTitle"/>
          </p:nvPr>
        </p:nvSpPr>
        <p:spPr>
          <a:xfrm>
            <a:off x="638882" y="639193"/>
            <a:ext cx="3571810" cy="357351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600"/>
              <a:buFont typeface="Arial"/>
              <a:buNone/>
            </a:pPr>
            <a:r>
              <a:rPr lang="en-US" sz="4600" b="1"/>
              <a:t>Population by Canadian Province</a:t>
            </a:r>
            <a:br>
              <a:rPr lang="en-US" sz="4600"/>
            </a:br>
            <a:endParaRPr sz="4600"/>
          </a:p>
        </p:txBody>
      </p:sp>
      <p:sp>
        <p:nvSpPr>
          <p:cNvPr id="141" name="Google Shape;141;p4"/>
          <p:cNvSpPr txBox="1">
            <a:spLocks noGrp="1"/>
          </p:cNvSpPr>
          <p:nvPr>
            <p:ph type="subTitle" idx="1"/>
          </p:nvPr>
        </p:nvSpPr>
        <p:spPr>
          <a:xfrm>
            <a:off x="4654296" y="4783561"/>
            <a:ext cx="4837358" cy="1559327"/>
          </a:xfrm>
          <a:prstGeom prst="rect">
            <a:avLst/>
          </a:prstGeom>
          <a:noFill/>
          <a:ln>
            <a:noFill/>
          </a:ln>
        </p:spPr>
        <p:txBody>
          <a:bodyPr spcFirstLastPara="1" wrap="square" lIns="91425" tIns="45700" rIns="91425" bIns="45700" anchor="t" anchorCtr="0">
            <a:normAutofit fontScale="25000" lnSpcReduction="20000"/>
          </a:bodyPr>
          <a:lstStyle/>
          <a:p>
            <a:pPr marL="0" lvl="0" indent="-114300" algn="l" rtl="0">
              <a:lnSpc>
                <a:spcPct val="90000"/>
              </a:lnSpc>
              <a:spcBef>
                <a:spcPts val="0"/>
              </a:spcBef>
              <a:spcAft>
                <a:spcPts val="0"/>
              </a:spcAft>
              <a:buClr>
                <a:schemeClr val="dk1"/>
              </a:buClr>
              <a:buSzPct val="100000"/>
              <a:buFont typeface="Arial"/>
              <a:buChar char="•"/>
            </a:pPr>
            <a:r>
              <a:rPr lang="en-US" sz="7200">
                <a:latin typeface="Arial"/>
                <a:ea typeface="Arial"/>
                <a:cs typeface="Arial"/>
                <a:sym typeface="Arial"/>
              </a:rPr>
              <a:t>The bar chart shows the population across various provinces.</a:t>
            </a:r>
            <a:endParaRPr/>
          </a:p>
          <a:p>
            <a:pPr marL="0" lvl="0" indent="-114300" algn="l" rtl="0">
              <a:lnSpc>
                <a:spcPct val="90000"/>
              </a:lnSpc>
              <a:spcBef>
                <a:spcPts val="1000"/>
              </a:spcBef>
              <a:spcAft>
                <a:spcPts val="0"/>
              </a:spcAft>
              <a:buClr>
                <a:schemeClr val="dk1"/>
              </a:buClr>
              <a:buSzPct val="100000"/>
              <a:buFont typeface="Arial"/>
              <a:buChar char="•"/>
            </a:pPr>
            <a:r>
              <a:rPr lang="en-US" sz="7200">
                <a:latin typeface="Arial"/>
                <a:ea typeface="Arial"/>
                <a:cs typeface="Arial"/>
                <a:sym typeface="Arial"/>
              </a:rPr>
              <a:t>Ontario leads significantly, followed by Quebec and British Columbia.</a:t>
            </a:r>
            <a:endParaRPr/>
          </a:p>
          <a:p>
            <a:pPr marL="0" lvl="0" indent="-114300" algn="l" rtl="0">
              <a:lnSpc>
                <a:spcPct val="90000"/>
              </a:lnSpc>
              <a:spcBef>
                <a:spcPts val="1000"/>
              </a:spcBef>
              <a:spcAft>
                <a:spcPts val="0"/>
              </a:spcAft>
              <a:buClr>
                <a:schemeClr val="dk1"/>
              </a:buClr>
              <a:buSzPct val="100000"/>
              <a:buFont typeface="Arial"/>
              <a:buChar char="•"/>
            </a:pPr>
            <a:r>
              <a:rPr lang="en-US" sz="7200">
                <a:latin typeface="Arial"/>
                <a:ea typeface="Arial"/>
                <a:cs typeface="Arial"/>
                <a:sym typeface="Arial"/>
              </a:rPr>
              <a:t>Northwest Territories, Yukon, and Nunavut have the smallest population sums.</a:t>
            </a:r>
            <a:endParaRPr/>
          </a:p>
          <a:p>
            <a:pPr marL="0" lvl="0" indent="-114300" algn="l" rtl="0">
              <a:lnSpc>
                <a:spcPct val="90000"/>
              </a:lnSpc>
              <a:spcBef>
                <a:spcPts val="1000"/>
              </a:spcBef>
              <a:spcAft>
                <a:spcPts val="0"/>
              </a:spcAft>
              <a:buClr>
                <a:schemeClr val="dk1"/>
              </a:buClr>
              <a:buSzPct val="100000"/>
              <a:buFont typeface="Arial"/>
              <a:buChar char="•"/>
            </a:pPr>
            <a:r>
              <a:rPr lang="en-US" sz="7200">
                <a:latin typeface="Arial"/>
                <a:ea typeface="Arial"/>
                <a:cs typeface="Arial"/>
                <a:sym typeface="Arial"/>
              </a:rPr>
              <a:t>Mention the substantial gap between top provinces (e.g., Ontario) versus the others.</a:t>
            </a:r>
            <a:endParaRPr/>
          </a:p>
          <a:p>
            <a:pPr marL="0" lvl="0" indent="12700" algn="l" rtl="0">
              <a:lnSpc>
                <a:spcPct val="90000"/>
              </a:lnSpc>
              <a:spcBef>
                <a:spcPts val="1000"/>
              </a:spcBef>
              <a:spcAft>
                <a:spcPts val="0"/>
              </a:spcAft>
              <a:buClr>
                <a:schemeClr val="dk1"/>
              </a:buClr>
              <a:buSzPct val="100000"/>
              <a:buFont typeface="Arial"/>
              <a:buNone/>
            </a:pPr>
            <a:endParaRPr sz="800"/>
          </a:p>
        </p:txBody>
      </p:sp>
      <p:sp>
        <p:nvSpPr>
          <p:cNvPr id="142" name="Google Shape;142;p4"/>
          <p:cNvSpPr/>
          <p:nvPr/>
        </p:nvSpPr>
        <p:spPr>
          <a:xfrm>
            <a:off x="643278" y="4409267"/>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43" name="Google Shape;143;p4" descr="图表&#10;&#10;中度可信度描述已自动生成"/>
          <p:cNvPicPr preferRelativeResize="0"/>
          <p:nvPr/>
        </p:nvPicPr>
        <p:blipFill rotWithShape="1">
          <a:blip r:embed="rId3">
            <a:alphaModFix/>
          </a:blip>
          <a:srcRect t="577"/>
          <a:stretch/>
        </p:blipFill>
        <p:spPr>
          <a:xfrm>
            <a:off x="4501093" y="1454046"/>
            <a:ext cx="6960433" cy="2592546"/>
          </a:xfrm>
          <a:prstGeom prst="rect">
            <a:avLst/>
          </a:prstGeom>
          <a:noFill/>
          <a:ln>
            <a:noFill/>
          </a:ln>
        </p:spPr>
      </p:pic>
      <p:sp>
        <p:nvSpPr>
          <p:cNvPr id="144" name="Google Shape;144;p4"/>
          <p:cNvSpPr txBox="1"/>
          <p:nvPr/>
        </p:nvSpPr>
        <p:spPr>
          <a:xfrm>
            <a:off x="8293629" y="4212709"/>
            <a:ext cx="37111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222A35"/>
                </a:solidFill>
                <a:latin typeface="Arial"/>
                <a:ea typeface="Arial"/>
                <a:cs typeface="Arial"/>
                <a:sym typeface="Arial"/>
              </a:rPr>
              <a:t>Data Source</a:t>
            </a:r>
            <a:r>
              <a:rPr lang="en-US" sz="1000" b="0" i="0" u="none" strike="noStrike" cap="none">
                <a:solidFill>
                  <a:srgbClr val="222A35"/>
                </a:solidFill>
                <a:latin typeface="Arial"/>
                <a:ea typeface="Arial"/>
                <a:cs typeface="Arial"/>
                <a:sym typeface="Arial"/>
              </a:rPr>
              <a:t>: </a:t>
            </a:r>
            <a:r>
              <a:rPr lang="en-US" sz="1000" b="0" i="0" u="none" strike="noStrike" cap="none">
                <a:solidFill>
                  <a:srgbClr val="333333"/>
                </a:solidFill>
                <a:latin typeface="Noto Sans"/>
                <a:ea typeface="Noto Sans"/>
                <a:cs typeface="Noto Sans"/>
                <a:sym typeface="Noto Sans"/>
              </a:rPr>
              <a:t>Statistics Canada.</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333333"/>
                </a:solidFill>
                <a:latin typeface="Noto Sans"/>
                <a:ea typeface="Noto Sans"/>
                <a:cs typeface="Noto Sans"/>
                <a:sym typeface="Noto Sans"/>
              </a:rPr>
              <a:t> </a:t>
            </a:r>
            <a:r>
              <a:rPr lang="en-US" sz="1000" b="0" i="0" u="sng" strike="noStrike" cap="none">
                <a:solidFill>
                  <a:srgbClr val="284162"/>
                </a:solidFill>
                <a:latin typeface="Noto Sans"/>
                <a:ea typeface="Noto Sans"/>
                <a:cs typeface="Noto Sans"/>
                <a:sym typeface="Noto Sans"/>
                <a:hlinkClick r:id="rId4">
                  <a:extLst>
                    <a:ext uri="{A12FA001-AC4F-418D-AE19-62706E023703}">
                      <ahyp:hlinkClr xmlns:ahyp="http://schemas.microsoft.com/office/drawing/2018/hyperlinkcolor" val="tx"/>
                    </a:ext>
                  </a:extLst>
                </a:hlinkClick>
              </a:rPr>
              <a:t>Table 17-10-0009-01  Population estimates, quarterly</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31ad873a993_1_7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Summary of Housing in Toronto (GTA)</a:t>
            </a:r>
            <a:endParaRPr/>
          </a:p>
        </p:txBody>
      </p:sp>
      <p:grpSp>
        <p:nvGrpSpPr>
          <p:cNvPr id="723" name="Google Shape;723;g31ad873a993_1_737"/>
          <p:cNvGrpSpPr/>
          <p:nvPr/>
        </p:nvGrpSpPr>
        <p:grpSpPr>
          <a:xfrm>
            <a:off x="2706772" y="1884236"/>
            <a:ext cx="6778454" cy="4346721"/>
            <a:chOff x="1868572" y="2911"/>
            <a:chExt cx="6778454" cy="4346721"/>
          </a:xfrm>
        </p:grpSpPr>
        <p:sp>
          <p:nvSpPr>
            <p:cNvPr id="724" name="Google Shape;724;g31ad873a993_1_737"/>
            <p:cNvSpPr/>
            <p:nvPr/>
          </p:nvSpPr>
          <p:spPr>
            <a:xfrm>
              <a:off x="4906438" y="869090"/>
              <a:ext cx="668523"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g31ad873a993_1_737"/>
            <p:cNvSpPr txBox="1"/>
            <p:nvPr/>
          </p:nvSpPr>
          <p:spPr>
            <a:xfrm>
              <a:off x="5223221" y="911315"/>
              <a:ext cx="34956" cy="6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26" name="Google Shape;726;g31ad873a993_1_737"/>
            <p:cNvSpPr/>
            <p:nvPr/>
          </p:nvSpPr>
          <p:spPr>
            <a:xfrm>
              <a:off x="1868572" y="2911"/>
              <a:ext cx="3039665" cy="1823799"/>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g31ad873a993_1_737"/>
            <p:cNvSpPr txBox="1"/>
            <p:nvPr/>
          </p:nvSpPr>
          <p:spPr>
            <a:xfrm>
              <a:off x="1868572" y="2911"/>
              <a:ext cx="3039665" cy="1823799"/>
            </a:xfrm>
            <a:prstGeom prst="rect">
              <a:avLst/>
            </a:prstGeom>
            <a:noFill/>
            <a:ln>
              <a:noFill/>
            </a:ln>
          </p:spPr>
          <p:txBody>
            <a:bodyPr spcFirstLastPara="1" wrap="square" lIns="148925" tIns="156325" rIns="148925" bIns="156325"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Core housing needs predominantly affect low-income groups, highlighting stark inequalities.</a:t>
              </a:r>
              <a:endParaRPr/>
            </a:p>
          </p:txBody>
        </p:sp>
        <p:sp>
          <p:nvSpPr>
            <p:cNvPr id="728" name="Google Shape;728;g31ad873a993_1_737"/>
            <p:cNvSpPr/>
            <p:nvPr/>
          </p:nvSpPr>
          <p:spPr>
            <a:xfrm>
              <a:off x="3388405" y="1824910"/>
              <a:ext cx="3738788" cy="668523"/>
            </a:xfrm>
            <a:custGeom>
              <a:avLst/>
              <a:gdLst/>
              <a:ahLst/>
              <a:cxnLst/>
              <a:rect l="l" t="t" r="r" b="b"/>
              <a:pathLst>
                <a:path w="120000" h="120000" extrusionOk="0">
                  <a:moveTo>
                    <a:pt x="120000" y="0"/>
                  </a:moveTo>
                  <a:lnTo>
                    <a:pt x="120000" y="63069"/>
                  </a:lnTo>
                  <a:lnTo>
                    <a:pt x="0" y="63069"/>
                  </a:lnTo>
                  <a:lnTo>
                    <a:pt x="0" y="120000"/>
                  </a:lnTo>
                </a:path>
              </a:pathLst>
            </a:custGeom>
            <a:noFill/>
            <a:ln w="9525" cap="flat" cmpd="sng">
              <a:solidFill>
                <a:srgbClr val="4372C3"/>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g31ad873a993_1_737"/>
            <p:cNvSpPr txBox="1"/>
            <p:nvPr/>
          </p:nvSpPr>
          <p:spPr>
            <a:xfrm>
              <a:off x="5162710" y="2155676"/>
              <a:ext cx="190179" cy="6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30" name="Google Shape;730;g31ad873a993_1_737"/>
            <p:cNvSpPr/>
            <p:nvPr/>
          </p:nvSpPr>
          <p:spPr>
            <a:xfrm>
              <a:off x="5607361" y="2911"/>
              <a:ext cx="3039665" cy="1823799"/>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g31ad873a993_1_737"/>
            <p:cNvSpPr txBox="1"/>
            <p:nvPr/>
          </p:nvSpPr>
          <p:spPr>
            <a:xfrm>
              <a:off x="5607361" y="2911"/>
              <a:ext cx="3039665" cy="1823799"/>
            </a:xfrm>
            <a:prstGeom prst="rect">
              <a:avLst/>
            </a:prstGeom>
            <a:noFill/>
            <a:ln>
              <a:noFill/>
            </a:ln>
          </p:spPr>
          <p:txBody>
            <a:bodyPr spcFirstLastPara="1" wrap="square" lIns="148925" tIns="156325" rIns="148925" bIns="156325"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Housing trends predict a steady rise in construction but show unmet demand for affordable housing.</a:t>
              </a:r>
              <a:endParaRPr/>
            </a:p>
          </p:txBody>
        </p:sp>
        <p:sp>
          <p:nvSpPr>
            <p:cNvPr id="732" name="Google Shape;732;g31ad873a993_1_737"/>
            <p:cNvSpPr/>
            <p:nvPr/>
          </p:nvSpPr>
          <p:spPr>
            <a:xfrm>
              <a:off x="4906438" y="3392013"/>
              <a:ext cx="668523"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g31ad873a993_1_737"/>
            <p:cNvSpPr txBox="1"/>
            <p:nvPr/>
          </p:nvSpPr>
          <p:spPr>
            <a:xfrm>
              <a:off x="5223221" y="3434237"/>
              <a:ext cx="34956" cy="699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34" name="Google Shape;734;g31ad873a993_1_737"/>
            <p:cNvSpPr/>
            <p:nvPr/>
          </p:nvSpPr>
          <p:spPr>
            <a:xfrm>
              <a:off x="1868572" y="2525833"/>
              <a:ext cx="3039665" cy="1823799"/>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g31ad873a993_1_737"/>
            <p:cNvSpPr txBox="1"/>
            <p:nvPr/>
          </p:nvSpPr>
          <p:spPr>
            <a:xfrm>
              <a:off x="1868572" y="2525833"/>
              <a:ext cx="3039665" cy="1823799"/>
            </a:xfrm>
            <a:prstGeom prst="rect">
              <a:avLst/>
            </a:prstGeom>
            <a:noFill/>
            <a:ln>
              <a:noFill/>
            </a:ln>
          </p:spPr>
          <p:txBody>
            <a:bodyPr spcFirstLastPara="1" wrap="square" lIns="148925" tIns="156325" rIns="148925" bIns="156325"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Eviction and homelessness data stress the need for proactive intervention to minimize instability.</a:t>
              </a:r>
              <a:endParaRPr/>
            </a:p>
          </p:txBody>
        </p:sp>
        <p:sp>
          <p:nvSpPr>
            <p:cNvPr id="736" name="Google Shape;736;g31ad873a993_1_737"/>
            <p:cNvSpPr/>
            <p:nvPr/>
          </p:nvSpPr>
          <p:spPr>
            <a:xfrm>
              <a:off x="5607361" y="2525833"/>
              <a:ext cx="3039665" cy="1823799"/>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g31ad873a993_1_737"/>
            <p:cNvSpPr txBox="1"/>
            <p:nvPr/>
          </p:nvSpPr>
          <p:spPr>
            <a:xfrm>
              <a:off x="5607361" y="2525833"/>
              <a:ext cx="3039665" cy="1823799"/>
            </a:xfrm>
            <a:prstGeom prst="rect">
              <a:avLst/>
            </a:prstGeom>
            <a:noFill/>
            <a:ln>
              <a:noFill/>
            </a:ln>
          </p:spPr>
          <p:txBody>
            <a:bodyPr spcFirstLastPara="1" wrap="square" lIns="148925" tIns="156325" rIns="148925" bIns="156325" anchor="t" anchorCtr="0">
              <a:noAutofit/>
            </a:bodyPr>
            <a:lstStyle/>
            <a:p>
              <a:pPr marL="0" marR="0" lvl="0" indent="0" algn="l" rtl="0">
                <a:lnSpc>
                  <a:spcPct val="9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Recommendations:</a:t>
              </a:r>
              <a:endParaRPr/>
            </a:p>
            <a:p>
              <a:pPr marL="171450" marR="0" lvl="1" indent="-171450" algn="l" rtl="0">
                <a:lnSpc>
                  <a:spcPct val="90000"/>
                </a:lnSpc>
                <a:spcBef>
                  <a:spcPts val="735"/>
                </a:spcBef>
                <a:spcAft>
                  <a:spcPts val="0"/>
                </a:spcAft>
                <a:buClr>
                  <a:srgbClr val="000000"/>
                </a:buClr>
                <a:buSzPts val="1600"/>
                <a:buFont typeface="Arial"/>
                <a:buChar char="•"/>
              </a:pPr>
              <a:r>
                <a:rPr lang="en-US" sz="1600" b="0" i="0" u="none" strike="noStrike" cap="none">
                  <a:solidFill>
                    <a:schemeClr val="lt1"/>
                  </a:solidFill>
                  <a:latin typeface="Arial"/>
                  <a:ea typeface="Arial"/>
                  <a:cs typeface="Arial"/>
                  <a:sym typeface="Arial"/>
                </a:rPr>
                <a:t>Increase affordable housing stock.</a:t>
              </a:r>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chemeClr val="lt1"/>
                  </a:solidFill>
                  <a:latin typeface="Arial"/>
                  <a:ea typeface="Arial"/>
                  <a:cs typeface="Arial"/>
                  <a:sym typeface="Arial"/>
                </a:rPr>
                <a:t>Address eviction causes through prevention and support programs.</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2"/>
        <p:cNvGrpSpPr/>
        <p:nvPr/>
      </p:nvGrpSpPr>
      <p:grpSpPr>
        <a:xfrm>
          <a:off x="0" y="0"/>
          <a:ext cx="0" cy="0"/>
          <a:chOff x="0" y="0"/>
          <a:chExt cx="0" cy="0"/>
        </a:xfrm>
      </p:grpSpPr>
      <p:sp>
        <p:nvSpPr>
          <p:cNvPr id="743" name="Google Shape;743;p56"/>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4" name="Google Shape;744;p56"/>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745" name="Google Shape;745;p56"/>
          <p:cNvGrpSpPr/>
          <p:nvPr/>
        </p:nvGrpSpPr>
        <p:grpSpPr>
          <a:xfrm>
            <a:off x="0" y="0"/>
            <a:ext cx="6064235" cy="6858000"/>
            <a:chOff x="651279" y="598259"/>
            <a:chExt cx="10889442" cy="5680742"/>
          </a:xfrm>
        </p:grpSpPr>
        <p:sp>
          <p:nvSpPr>
            <p:cNvPr id="746" name="Google Shape;746;p56"/>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7" name="Google Shape;747;p56"/>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748" name="Google Shape;748;p56"/>
          <p:cNvGrpSpPr/>
          <p:nvPr/>
        </p:nvGrpSpPr>
        <p:grpSpPr>
          <a:xfrm>
            <a:off x="1524" y="0"/>
            <a:ext cx="12188952" cy="6858000"/>
            <a:chOff x="0" y="0"/>
            <a:chExt cx="12188952" cy="6858000"/>
          </a:xfrm>
        </p:grpSpPr>
        <p:sp>
          <p:nvSpPr>
            <p:cNvPr id="749" name="Google Shape;749;p56"/>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0" name="Google Shape;750;p56"/>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1" name="Google Shape;751;p56"/>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2" name="Google Shape;752;p56"/>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3" name="Google Shape;753;p56"/>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4" name="Google Shape;754;p56"/>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5" name="Google Shape;755;p56"/>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56" name="Google Shape;756;p56"/>
          <p:cNvSpPr txBox="1">
            <a:spLocks noGrp="1"/>
          </p:cNvSpPr>
          <p:nvPr>
            <p:ph type="title"/>
          </p:nvPr>
        </p:nvSpPr>
        <p:spPr>
          <a:xfrm>
            <a:off x="786385" y="841248"/>
            <a:ext cx="5129600" cy="53400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600"/>
              <a:buFont typeface="Arial"/>
              <a:buNone/>
            </a:pPr>
            <a:r>
              <a:rPr lang="en-US" sz="6600" b="1"/>
              <a:t>Overview of Engaged Residents</a:t>
            </a:r>
            <a:endParaRPr sz="6600" b="1">
              <a:solidFill>
                <a:schemeClr val="lt1"/>
              </a:solidFill>
              <a:latin typeface="Arial"/>
              <a:ea typeface="Arial"/>
              <a:cs typeface="Arial"/>
              <a:sym typeface="Arial"/>
            </a:endParaRPr>
          </a:p>
        </p:txBody>
      </p:sp>
      <p:sp>
        <p:nvSpPr>
          <p:cNvPr id="757" name="Google Shape;757;p56"/>
          <p:cNvSpPr txBox="1"/>
          <p:nvPr/>
        </p:nvSpPr>
        <p:spPr>
          <a:xfrm>
            <a:off x="6464410" y="841247"/>
            <a:ext cx="4484536" cy="5340097"/>
          </a:xfrm>
          <a:prstGeom prst="rect">
            <a:avLst/>
          </a:prstGeom>
          <a:noFill/>
          <a:ln>
            <a:noFill/>
          </a:ln>
        </p:spPr>
        <p:txBody>
          <a:bodyPr spcFirstLastPara="1" wrap="square" lIns="91425" tIns="45700" rIns="91425" bIns="45700" anchor="ctr" anchorCtr="0">
            <a:normAutofit/>
          </a:bodyPr>
          <a:lstStyle/>
          <a:p>
            <a:pPr marL="0" marR="0" lvl="0" indent="-114300" algn="l" rtl="0">
              <a:lnSpc>
                <a:spcPct val="90000"/>
              </a:lnSpc>
              <a:spcBef>
                <a:spcPts val="0"/>
              </a:spcBef>
              <a:spcAft>
                <a:spcPts val="0"/>
              </a:spcAft>
              <a:buClr>
                <a:schemeClr val="dk2"/>
              </a:buClr>
              <a:buSzPts val="1800"/>
              <a:buFont typeface="Arial"/>
              <a:buChar char="•"/>
            </a:pPr>
            <a:r>
              <a:rPr lang="en-US" sz="1800" b="0" i="0" u="none" strike="noStrike" cap="none">
                <a:solidFill>
                  <a:schemeClr val="dk2"/>
                </a:solidFill>
                <a:latin typeface="Arial"/>
                <a:ea typeface="Arial"/>
                <a:cs typeface="Arial"/>
                <a:sym typeface="Arial"/>
              </a:rPr>
              <a:t>Analyzing the community engagement of individuals and trust in society and institutions.</a:t>
            </a:r>
            <a:endParaRPr sz="1400" b="0" i="0" u="none" strike="noStrike" cap="none">
              <a:solidFill>
                <a:srgbClr val="000000"/>
              </a:solidFill>
              <a:latin typeface="Arial"/>
              <a:ea typeface="Arial"/>
              <a:cs typeface="Arial"/>
              <a:sym typeface="Arial"/>
            </a:endParaRPr>
          </a:p>
          <a:p>
            <a:pPr marL="0" marR="0" lvl="0" indent="114300" algn="l" rtl="0">
              <a:lnSpc>
                <a:spcPct val="90000"/>
              </a:lnSpc>
              <a:spcBef>
                <a:spcPts val="600"/>
              </a:spcBef>
              <a:spcAft>
                <a:spcPts val="0"/>
              </a:spcAft>
              <a:buClr>
                <a:schemeClr val="dk1"/>
              </a:buClr>
              <a:buSzPts val="1800"/>
              <a:buFont typeface="Arial"/>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1"/>
        <p:cNvGrpSpPr/>
        <p:nvPr/>
      </p:nvGrpSpPr>
      <p:grpSpPr>
        <a:xfrm>
          <a:off x="0" y="0"/>
          <a:ext cx="0" cy="0"/>
          <a:chOff x="0" y="0"/>
          <a:chExt cx="0" cy="0"/>
        </a:xfrm>
      </p:grpSpPr>
      <p:sp>
        <p:nvSpPr>
          <p:cNvPr id="762" name="Google Shape;762;p57"/>
          <p:cNvSpPr/>
          <p:nvPr/>
        </p:nvSpPr>
        <p:spPr>
          <a:xfrm>
            <a:off x="0" y="0"/>
            <a:ext cx="12192000" cy="6858000"/>
          </a:xfrm>
          <a:prstGeom prst="rect">
            <a:avLst/>
          </a:prstGeom>
          <a:solidFill>
            <a:srgbClr val="ED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63" name="Google Shape;763;p57"/>
          <p:cNvGrpSpPr/>
          <p:nvPr/>
        </p:nvGrpSpPr>
        <p:grpSpPr>
          <a:xfrm>
            <a:off x="-1" y="-1"/>
            <a:ext cx="12191999" cy="4267200"/>
            <a:chOff x="7467600" y="0"/>
            <a:chExt cx="4724400" cy="6858000"/>
          </a:xfrm>
        </p:grpSpPr>
        <p:sp>
          <p:nvSpPr>
            <p:cNvPr id="764" name="Google Shape;764;p57"/>
            <p:cNvSpPr/>
            <p:nvPr/>
          </p:nvSpPr>
          <p:spPr>
            <a:xfrm>
              <a:off x="7467600" y="0"/>
              <a:ext cx="4724400" cy="6858000"/>
            </a:xfrm>
            <a:prstGeom prst="rect">
              <a:avLst/>
            </a:prstGeom>
            <a:solidFill>
              <a:schemeClr val="accent5">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5" name="Google Shape;765;p57"/>
            <p:cNvSpPr/>
            <p:nvPr/>
          </p:nvSpPr>
          <p:spPr>
            <a:xfrm>
              <a:off x="7467600" y="0"/>
              <a:ext cx="4724400" cy="6858000"/>
            </a:xfrm>
            <a:prstGeom prst="rect">
              <a:avLst/>
            </a:prstGeom>
            <a:solidFill>
              <a:srgbClr val="E1EFD8">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766" name="Google Shape;766;p57"/>
          <p:cNvSpPr/>
          <p:nvPr/>
        </p:nvSpPr>
        <p:spPr>
          <a:xfrm>
            <a:off x="0" y="0"/>
            <a:ext cx="12192000" cy="4267200"/>
          </a:xfrm>
          <a:custGeom>
            <a:avLst/>
            <a:gdLst/>
            <a:ahLst/>
            <a:cxnLst/>
            <a:rect l="l" t="t" r="r" b="b"/>
            <a:pathLst>
              <a:path w="12192000" h="4267200" extrusionOk="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7" name="Google Shape;767;p57"/>
          <p:cNvSpPr/>
          <p:nvPr/>
        </p:nvSpPr>
        <p:spPr>
          <a:xfrm>
            <a:off x="457200" y="457201"/>
            <a:ext cx="11277600" cy="5943598"/>
          </a:xfrm>
          <a:prstGeom prst="rect">
            <a:avLst/>
          </a:prstGeom>
          <a:solidFill>
            <a:schemeClr val="lt1"/>
          </a:solidFill>
          <a:ln>
            <a:noFill/>
          </a:ln>
          <a:effectLst>
            <a:outerShdw blurRad="317500" algn="ctr" rotWithShape="0">
              <a:schemeClr val="dk1">
                <a:alpha val="2431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8" name="Google Shape;768;p57"/>
          <p:cNvSpPr txBox="1">
            <a:spLocks noGrp="1"/>
          </p:cNvSpPr>
          <p:nvPr>
            <p:ph type="title"/>
          </p:nvPr>
        </p:nvSpPr>
        <p:spPr>
          <a:xfrm>
            <a:off x="1143000" y="990599"/>
            <a:ext cx="9906000" cy="685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900"/>
              <a:buFont typeface="Arial"/>
              <a:buNone/>
            </a:pPr>
            <a:r>
              <a:rPr lang="en-US" sz="1900" b="1"/>
              <a:t>Overview of Engaged Residents</a:t>
            </a:r>
            <a:br>
              <a:rPr lang="en-US" sz="1900"/>
            </a:br>
            <a:endParaRPr sz="1900"/>
          </a:p>
        </p:txBody>
      </p:sp>
      <p:grpSp>
        <p:nvGrpSpPr>
          <p:cNvPr id="769" name="Google Shape;769;p57"/>
          <p:cNvGrpSpPr/>
          <p:nvPr/>
        </p:nvGrpSpPr>
        <p:grpSpPr>
          <a:xfrm>
            <a:off x="695310" y="3151386"/>
            <a:ext cx="10801379" cy="1705481"/>
            <a:chOff x="9510" y="1014158"/>
            <a:chExt cx="10801379" cy="1705481"/>
          </a:xfrm>
        </p:grpSpPr>
        <p:sp>
          <p:nvSpPr>
            <p:cNvPr id="770" name="Google Shape;770;p57"/>
            <p:cNvSpPr/>
            <p:nvPr/>
          </p:nvSpPr>
          <p:spPr>
            <a:xfrm>
              <a:off x="9510" y="1014158"/>
              <a:ext cx="2842468" cy="1705481"/>
            </a:xfrm>
            <a:prstGeom prst="roundRect">
              <a:avLst>
                <a:gd name="adj" fmla="val 10000"/>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57"/>
            <p:cNvSpPr txBox="1"/>
            <p:nvPr/>
          </p:nvSpPr>
          <p:spPr>
            <a:xfrm>
              <a:off x="59462" y="1064110"/>
              <a:ext cx="2742564" cy="1605577"/>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Engaged residents play a crucial role in fostering social, economic, and institutional well-being within communities.</a:t>
              </a:r>
              <a:endParaRPr sz="1400" b="0" i="0" u="none" strike="noStrike" cap="none">
                <a:solidFill>
                  <a:srgbClr val="000000"/>
                </a:solidFill>
                <a:latin typeface="Arial"/>
                <a:ea typeface="Arial"/>
                <a:cs typeface="Arial"/>
                <a:sym typeface="Arial"/>
              </a:endParaRPr>
            </a:p>
          </p:txBody>
        </p:sp>
        <p:sp>
          <p:nvSpPr>
            <p:cNvPr id="772" name="Google Shape;772;p57"/>
            <p:cNvSpPr/>
            <p:nvPr/>
          </p:nvSpPr>
          <p:spPr>
            <a:xfrm>
              <a:off x="3102115" y="1514433"/>
              <a:ext cx="602603" cy="704932"/>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57"/>
            <p:cNvSpPr txBox="1"/>
            <p:nvPr/>
          </p:nvSpPr>
          <p:spPr>
            <a:xfrm>
              <a:off x="3102115" y="1655419"/>
              <a:ext cx="421822" cy="42296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100" b="0" i="0" u="none" strike="noStrike" cap="none">
                <a:solidFill>
                  <a:schemeClr val="lt1"/>
                </a:solidFill>
                <a:latin typeface="Arial"/>
                <a:ea typeface="Arial"/>
                <a:cs typeface="Arial"/>
                <a:sym typeface="Arial"/>
              </a:endParaRPr>
            </a:p>
          </p:txBody>
        </p:sp>
        <p:sp>
          <p:nvSpPr>
            <p:cNvPr id="774" name="Google Shape;774;p57"/>
            <p:cNvSpPr/>
            <p:nvPr/>
          </p:nvSpPr>
          <p:spPr>
            <a:xfrm>
              <a:off x="3988965" y="1014158"/>
              <a:ext cx="2842468" cy="1705481"/>
            </a:xfrm>
            <a:prstGeom prst="roundRect">
              <a:avLst>
                <a:gd name="adj" fmla="val 1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57"/>
            <p:cNvSpPr txBox="1"/>
            <p:nvPr/>
          </p:nvSpPr>
          <p:spPr>
            <a:xfrm>
              <a:off x="4038917" y="1064110"/>
              <a:ext cx="2742564" cy="1605577"/>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Resident engagement refers to the active participation of individuals in civic, social, and economic activities, including voting, volunteering, attending community meetings, and engaging with public services or local institutions.</a:t>
              </a:r>
              <a:endParaRPr sz="1400" b="0" i="0" u="none" strike="noStrike" cap="none">
                <a:solidFill>
                  <a:srgbClr val="000000"/>
                </a:solidFill>
                <a:latin typeface="Arial"/>
                <a:ea typeface="Arial"/>
                <a:cs typeface="Arial"/>
                <a:sym typeface="Arial"/>
              </a:endParaRPr>
            </a:p>
          </p:txBody>
        </p:sp>
        <p:sp>
          <p:nvSpPr>
            <p:cNvPr id="776" name="Google Shape;776;p57"/>
            <p:cNvSpPr/>
            <p:nvPr/>
          </p:nvSpPr>
          <p:spPr>
            <a:xfrm>
              <a:off x="7081571" y="1514433"/>
              <a:ext cx="602603" cy="704932"/>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57"/>
            <p:cNvSpPr txBox="1"/>
            <p:nvPr/>
          </p:nvSpPr>
          <p:spPr>
            <a:xfrm>
              <a:off x="7081571" y="1655419"/>
              <a:ext cx="421822" cy="42296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100" b="0" i="0" u="none" strike="noStrike" cap="none">
                <a:solidFill>
                  <a:schemeClr val="lt1"/>
                </a:solidFill>
                <a:latin typeface="Arial"/>
                <a:ea typeface="Arial"/>
                <a:cs typeface="Arial"/>
                <a:sym typeface="Arial"/>
              </a:endParaRPr>
            </a:p>
          </p:txBody>
        </p:sp>
        <p:sp>
          <p:nvSpPr>
            <p:cNvPr id="778" name="Google Shape;778;p57"/>
            <p:cNvSpPr/>
            <p:nvPr/>
          </p:nvSpPr>
          <p:spPr>
            <a:xfrm>
              <a:off x="7968421" y="1014158"/>
              <a:ext cx="2842468" cy="1705481"/>
            </a:xfrm>
            <a:prstGeom prst="roundRect">
              <a:avLst>
                <a:gd name="adj" fmla="val 1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57"/>
            <p:cNvSpPr txBox="1"/>
            <p:nvPr/>
          </p:nvSpPr>
          <p:spPr>
            <a:xfrm>
              <a:off x="8018373" y="1064110"/>
              <a:ext cx="2742564" cy="1605577"/>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Engaged residents contribute to stronger communities by promoting accountability, trust, and collaboration between citizens, governments, and institutions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3"/>
        <p:cNvGrpSpPr/>
        <p:nvPr/>
      </p:nvGrpSpPr>
      <p:grpSpPr>
        <a:xfrm>
          <a:off x="0" y="0"/>
          <a:ext cx="0" cy="0"/>
          <a:chOff x="0" y="0"/>
          <a:chExt cx="0" cy="0"/>
        </a:xfrm>
      </p:grpSpPr>
      <p:sp>
        <p:nvSpPr>
          <p:cNvPr id="784" name="Google Shape;784;p5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5" name="Google Shape;785;p58"/>
          <p:cNvSpPr txBox="1">
            <a:spLocks noGrp="1"/>
          </p:cNvSpPr>
          <p:nvPr>
            <p:ph type="ctrTitle"/>
          </p:nvPr>
        </p:nvSpPr>
        <p:spPr>
          <a:xfrm>
            <a:off x="630936" y="457200"/>
            <a:ext cx="3419856" cy="150875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3000">
                <a:solidFill>
                  <a:schemeClr val="dk1"/>
                </a:solidFill>
                <a:latin typeface="Arial"/>
                <a:ea typeface="Arial"/>
                <a:cs typeface="Arial"/>
                <a:sym typeface="Arial"/>
              </a:rPr>
              <a:t> </a:t>
            </a:r>
            <a:r>
              <a:rPr lang="en-US" sz="2700" b="1">
                <a:solidFill>
                  <a:schemeClr val="dk1"/>
                </a:solidFill>
                <a:latin typeface="Arial"/>
                <a:ea typeface="Arial"/>
                <a:cs typeface="Arial"/>
                <a:sym typeface="Arial"/>
              </a:rPr>
              <a:t>High Confidence in Institutions and Trust in the Media by Province</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786" name="Google Shape;786;p58"/>
          <p:cNvSpPr/>
          <p:nvPr/>
        </p:nvSpPr>
        <p:spPr>
          <a:xfrm rot="5400000">
            <a:off x="3566159" y="1225296"/>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7" name="Google Shape;787;p58"/>
          <p:cNvSpPr txBox="1">
            <a:spLocks noGrp="1"/>
          </p:cNvSpPr>
          <p:nvPr>
            <p:ph type="subTitle" idx="1"/>
          </p:nvPr>
        </p:nvSpPr>
        <p:spPr>
          <a:xfrm>
            <a:off x="4474463" y="61251"/>
            <a:ext cx="7717537" cy="2373191"/>
          </a:xfrm>
          <a:prstGeom prst="rect">
            <a:avLst/>
          </a:prstGeom>
          <a:noFill/>
          <a:ln>
            <a:noFill/>
          </a:ln>
        </p:spPr>
        <p:txBody>
          <a:bodyPr spcFirstLastPara="1" wrap="square" lIns="91425" tIns="45700" rIns="91425" bIns="45700" anchor="ctr" anchorCtr="0">
            <a:normAutofit fontScale="85000" lnSpcReduction="20000"/>
          </a:bodyPr>
          <a:lstStyle/>
          <a:p>
            <a:pPr marL="0" lvl="0" indent="0" algn="l" rtl="0">
              <a:lnSpc>
                <a:spcPct val="90000"/>
              </a:lnSpc>
              <a:spcBef>
                <a:spcPts val="0"/>
              </a:spcBef>
              <a:spcAft>
                <a:spcPts val="0"/>
              </a:spcAft>
              <a:buClr>
                <a:schemeClr val="dk1"/>
              </a:buClr>
              <a:buSzPct val="100000"/>
              <a:buNone/>
            </a:pPr>
            <a:endParaRPr sz="1600"/>
          </a:p>
          <a:p>
            <a:pPr marL="0" lvl="0" indent="0" algn="l" rtl="0">
              <a:lnSpc>
                <a:spcPct val="90000"/>
              </a:lnSpc>
              <a:spcBef>
                <a:spcPts val="1000"/>
              </a:spcBef>
              <a:spcAft>
                <a:spcPts val="0"/>
              </a:spcAft>
              <a:buClr>
                <a:schemeClr val="dk1"/>
              </a:buClr>
              <a:buSzPct val="100000"/>
              <a:buNone/>
            </a:pPr>
            <a:r>
              <a:rPr lang="en-US" sz="1600"/>
              <a:t>Observations and Trends:</a:t>
            </a:r>
            <a:endParaRPr/>
          </a:p>
          <a:p>
            <a:pPr marL="285750" lvl="0" indent="-285750" algn="l" rtl="0">
              <a:lnSpc>
                <a:spcPct val="90000"/>
              </a:lnSpc>
              <a:spcBef>
                <a:spcPts val="1000"/>
              </a:spcBef>
              <a:spcAft>
                <a:spcPts val="0"/>
              </a:spcAft>
              <a:buClr>
                <a:schemeClr val="dk1"/>
              </a:buClr>
              <a:buSzPct val="100000"/>
              <a:buFont typeface="Arial"/>
              <a:buChar char="•"/>
            </a:pPr>
            <a:r>
              <a:rPr lang="en-US" sz="1600"/>
              <a:t>Institutional Trust is Higher: In every province, confidence in institutions is higher than trust in the media</a:t>
            </a:r>
            <a:endParaRPr/>
          </a:p>
          <a:p>
            <a:pPr marL="285750" lvl="0" indent="-285750" algn="l" rtl="0">
              <a:lnSpc>
                <a:spcPct val="90000"/>
              </a:lnSpc>
              <a:spcBef>
                <a:spcPts val="1000"/>
              </a:spcBef>
              <a:spcAft>
                <a:spcPts val="0"/>
              </a:spcAft>
              <a:buClr>
                <a:schemeClr val="dk1"/>
              </a:buClr>
              <a:buSzPct val="100000"/>
              <a:buFont typeface="Arial"/>
              <a:buChar char="•"/>
            </a:pPr>
            <a:r>
              <a:rPr lang="en-US" sz="1600"/>
              <a:t>.Quebec's Exceptional Confidence: Quebec leads in both categories, with the highest levels of institutional confidence and media trust among all regions.</a:t>
            </a:r>
            <a:endParaRPr/>
          </a:p>
          <a:p>
            <a:pPr marL="285750" lvl="0" indent="-285750" algn="l" rtl="0">
              <a:lnSpc>
                <a:spcPct val="90000"/>
              </a:lnSpc>
              <a:spcBef>
                <a:spcPts val="1000"/>
              </a:spcBef>
              <a:spcAft>
                <a:spcPts val="0"/>
              </a:spcAft>
              <a:buClr>
                <a:schemeClr val="dk1"/>
              </a:buClr>
              <a:buSzPct val="100000"/>
              <a:buFont typeface="Arial"/>
              <a:buChar char="•"/>
            </a:pPr>
            <a:r>
              <a:rPr lang="en-US" sz="1600"/>
              <a:t>Media Trust is Consistently Lower: Across all provinces, media trust lags behind institutional confidence, indicating potential challenges with public perception of the media. Opportunity for Improvement in the Media Sector:</a:t>
            </a:r>
            <a:endParaRPr/>
          </a:p>
          <a:p>
            <a:pPr marL="285750" lvl="0" indent="-285750" algn="l" rtl="0">
              <a:lnSpc>
                <a:spcPct val="90000"/>
              </a:lnSpc>
              <a:spcBef>
                <a:spcPts val="1000"/>
              </a:spcBef>
              <a:spcAft>
                <a:spcPts val="0"/>
              </a:spcAft>
              <a:buClr>
                <a:schemeClr val="dk1"/>
              </a:buClr>
              <a:buSzPct val="100000"/>
              <a:buFont typeface="Arial"/>
              <a:buChar char="•"/>
            </a:pPr>
            <a:r>
              <a:rPr lang="en-US" sz="1600"/>
              <a:t>The gap between institutional confidence and media trust suggests an opportunity to improve media reliability and public perception in these regions</a:t>
            </a:r>
            <a:endParaRPr/>
          </a:p>
          <a:p>
            <a:pPr marL="0" lvl="0" indent="53975" algn="l" rtl="0">
              <a:lnSpc>
                <a:spcPct val="90000"/>
              </a:lnSpc>
              <a:spcBef>
                <a:spcPts val="1000"/>
              </a:spcBef>
              <a:spcAft>
                <a:spcPts val="0"/>
              </a:spcAft>
              <a:buClr>
                <a:schemeClr val="dk1"/>
              </a:buClr>
              <a:buSzPct val="100000"/>
              <a:buFont typeface="Arial"/>
              <a:buNone/>
            </a:pPr>
            <a:endParaRPr sz="1000"/>
          </a:p>
        </p:txBody>
      </p:sp>
      <p:pic>
        <p:nvPicPr>
          <p:cNvPr id="788" name="Google Shape;788;p58" descr="A graph of different colored rectangles&#10;&#10;Description automatically generated"/>
          <p:cNvPicPr preferRelativeResize="0"/>
          <p:nvPr/>
        </p:nvPicPr>
        <p:blipFill rotWithShape="1">
          <a:blip r:embed="rId3">
            <a:alphaModFix/>
          </a:blip>
          <a:srcRect/>
          <a:stretch/>
        </p:blipFill>
        <p:spPr>
          <a:xfrm>
            <a:off x="2095153" y="2571484"/>
            <a:ext cx="7554531" cy="4225265"/>
          </a:xfrm>
          <a:prstGeom prst="rect">
            <a:avLst/>
          </a:prstGeom>
          <a:noFill/>
          <a:ln>
            <a:noFill/>
          </a:ln>
        </p:spPr>
      </p:pic>
      <p:sp>
        <p:nvSpPr>
          <p:cNvPr id="789" name="Google Shape;789;p58"/>
          <p:cNvSpPr txBox="1"/>
          <p:nvPr/>
        </p:nvSpPr>
        <p:spPr>
          <a:xfrm>
            <a:off x="9649684" y="6024880"/>
            <a:ext cx="247119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Source </a:t>
            </a:r>
            <a:r>
              <a:rPr lang="en-US" sz="18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Canadian social survey</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4"/>
        <p:cNvGrpSpPr/>
        <p:nvPr/>
      </p:nvGrpSpPr>
      <p:grpSpPr>
        <a:xfrm>
          <a:off x="0" y="0"/>
          <a:ext cx="0" cy="0"/>
          <a:chOff x="0" y="0"/>
          <a:chExt cx="0" cy="0"/>
        </a:xfrm>
      </p:grpSpPr>
      <p:sp>
        <p:nvSpPr>
          <p:cNvPr id="795" name="Google Shape;795;p5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6" name="Google Shape;796;p59"/>
          <p:cNvSpPr txBox="1">
            <a:spLocks noGrp="1"/>
          </p:cNvSpPr>
          <p:nvPr>
            <p:ph type="title"/>
          </p:nvPr>
        </p:nvSpPr>
        <p:spPr>
          <a:xfrm>
            <a:off x="630936" y="640823"/>
            <a:ext cx="3419856" cy="558314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5000" b="1">
                <a:latin typeface="Arial"/>
                <a:ea typeface="Arial"/>
                <a:cs typeface="Arial"/>
                <a:sym typeface="Arial"/>
              </a:rPr>
              <a:t>Summary of Self-Perceived Racial Discrimination Before and After the Pandemic</a:t>
            </a:r>
            <a:endParaRPr/>
          </a:p>
        </p:txBody>
      </p:sp>
      <p:sp>
        <p:nvSpPr>
          <p:cNvPr id="797" name="Google Shape;797;p59"/>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98" name="Google Shape;798;p59" descr="A graph of different colored bars&#10;&#10;Description automatically generated with medium confidence"/>
          <p:cNvPicPr preferRelativeResize="0"/>
          <p:nvPr/>
        </p:nvPicPr>
        <p:blipFill rotWithShape="1">
          <a:blip r:embed="rId3">
            <a:alphaModFix/>
          </a:blip>
          <a:srcRect/>
          <a:stretch/>
        </p:blipFill>
        <p:spPr>
          <a:xfrm>
            <a:off x="4654296" y="743453"/>
            <a:ext cx="6894576" cy="3688597"/>
          </a:xfrm>
          <a:prstGeom prst="rect">
            <a:avLst/>
          </a:prstGeom>
          <a:noFill/>
          <a:ln>
            <a:noFill/>
          </a:ln>
        </p:spPr>
      </p:pic>
      <p:sp>
        <p:nvSpPr>
          <p:cNvPr id="799" name="Google Shape;799;p59"/>
          <p:cNvSpPr txBox="1">
            <a:spLocks noGrp="1"/>
          </p:cNvSpPr>
          <p:nvPr>
            <p:ph type="body" idx="1"/>
          </p:nvPr>
        </p:nvSpPr>
        <p:spPr>
          <a:xfrm>
            <a:off x="4654296" y="4798577"/>
            <a:ext cx="6894576" cy="142848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000"/>
              <a:buChar char="•"/>
            </a:pPr>
            <a:r>
              <a:rPr lang="en-US" sz="1000"/>
              <a:t>Increase Across All Groups: Perceived racial discrimination increased in every group since the start of the pandemic.</a:t>
            </a:r>
            <a:endParaRPr/>
          </a:p>
          <a:p>
            <a:pPr marL="228600" lvl="0" indent="-228600" algn="l" rtl="0">
              <a:lnSpc>
                <a:spcPct val="90000"/>
              </a:lnSpc>
              <a:spcBef>
                <a:spcPts val="1000"/>
              </a:spcBef>
              <a:spcAft>
                <a:spcPts val="0"/>
              </a:spcAft>
              <a:buClr>
                <a:schemeClr val="dk1"/>
              </a:buClr>
              <a:buSzPts val="1000"/>
              <a:buChar char="•"/>
            </a:pPr>
            <a:r>
              <a:rPr lang="en-US" sz="1000"/>
              <a:t>Significant Spikes: The highest increase was from 6.0% to 10.4%, indicating a marked rise in bias during the pandemic.</a:t>
            </a:r>
            <a:endParaRPr/>
          </a:p>
          <a:p>
            <a:pPr marL="228600" lvl="0" indent="-228600" algn="l" rtl="0">
              <a:lnSpc>
                <a:spcPct val="90000"/>
              </a:lnSpc>
              <a:spcBef>
                <a:spcPts val="1000"/>
              </a:spcBef>
              <a:spcAft>
                <a:spcPts val="0"/>
              </a:spcAft>
              <a:buClr>
                <a:schemeClr val="dk1"/>
              </a:buClr>
              <a:buSzPts val="1000"/>
              <a:buChar char="•"/>
            </a:pPr>
            <a:r>
              <a:rPr lang="en-US" sz="1000"/>
              <a:t>Moderate to Small Increases: Even lower initial levels showed consistent growth, such as from 4.7% to 5.8% and 3.1% to 4.4%.Pandemic Impact: </a:t>
            </a:r>
            <a:endParaRPr/>
          </a:p>
          <a:p>
            <a:pPr marL="228600" lvl="0" indent="-228600" algn="l" rtl="0">
              <a:lnSpc>
                <a:spcPct val="90000"/>
              </a:lnSpc>
              <a:spcBef>
                <a:spcPts val="1000"/>
              </a:spcBef>
              <a:spcAft>
                <a:spcPts val="0"/>
              </a:spcAft>
              <a:buClr>
                <a:schemeClr val="dk1"/>
              </a:buClr>
              <a:buSzPts val="1000"/>
              <a:buChar char="•"/>
            </a:pPr>
            <a:r>
              <a:rPr lang="en-US" sz="1000"/>
              <a:t>The results suggest that the pandemic heightened social tensions, warranting further research and targeted anti-discrimination interventions.</a:t>
            </a:r>
            <a:endParaRPr/>
          </a:p>
        </p:txBody>
      </p:sp>
      <p:sp>
        <p:nvSpPr>
          <p:cNvPr id="800" name="Google Shape;800;p59"/>
          <p:cNvSpPr txBox="1"/>
          <p:nvPr/>
        </p:nvSpPr>
        <p:spPr>
          <a:xfrm>
            <a:off x="793661" y="2599509"/>
            <a:ext cx="4530898" cy="363945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127000" algn="l" rtl="0">
              <a:lnSpc>
                <a:spcPct val="9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801" name="Google Shape;801;p59"/>
          <p:cNvSpPr txBox="1"/>
          <p:nvPr/>
        </p:nvSpPr>
        <p:spPr>
          <a:xfrm>
            <a:off x="9133840" y="6106160"/>
            <a:ext cx="301853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 </a:t>
            </a:r>
            <a:r>
              <a:rPr lang="en-US" sz="16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Canadian social survey</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5"/>
        <p:cNvGrpSpPr/>
        <p:nvPr/>
      </p:nvGrpSpPr>
      <p:grpSpPr>
        <a:xfrm>
          <a:off x="0" y="0"/>
          <a:ext cx="0" cy="0"/>
          <a:chOff x="0" y="0"/>
          <a:chExt cx="0" cy="0"/>
        </a:xfrm>
      </p:grpSpPr>
      <p:sp>
        <p:nvSpPr>
          <p:cNvPr id="806" name="Google Shape;806;p6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7" name="Google Shape;807;p60"/>
          <p:cNvSpPr txBox="1">
            <a:spLocks noGrp="1"/>
          </p:cNvSpPr>
          <p:nvPr>
            <p:ph type="title"/>
          </p:nvPr>
        </p:nvSpPr>
        <p:spPr>
          <a:xfrm>
            <a:off x="630936" y="298921"/>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600"/>
              <a:buFont typeface="Arial"/>
              <a:buNone/>
            </a:pPr>
            <a:r>
              <a:rPr lang="en-US" sz="2600" b="1">
                <a:solidFill>
                  <a:schemeClr val="dk1"/>
                </a:solidFill>
                <a:latin typeface="Arial"/>
                <a:ea typeface="Arial"/>
                <a:cs typeface="Arial"/>
                <a:sym typeface="Arial"/>
              </a:rPr>
              <a:t>Self-Perceived Reasons for Discrimination Pre and Post Pandemic</a:t>
            </a:r>
            <a:endParaRPr sz="2600" b="1" i="0">
              <a:solidFill>
                <a:schemeClr val="dk1"/>
              </a:solidFill>
              <a:latin typeface="Arial"/>
              <a:ea typeface="Arial"/>
              <a:cs typeface="Arial"/>
              <a:sym typeface="Arial"/>
            </a:endParaRPr>
          </a:p>
        </p:txBody>
      </p:sp>
      <p:sp>
        <p:nvSpPr>
          <p:cNvPr id="808" name="Google Shape;808;p60"/>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9" name="Google Shape;809;p60"/>
          <p:cNvSpPr txBox="1"/>
          <p:nvPr/>
        </p:nvSpPr>
        <p:spPr>
          <a:xfrm>
            <a:off x="536607" y="2607998"/>
            <a:ext cx="3429000" cy="3410712"/>
          </a:xfrm>
          <a:prstGeom prst="rect">
            <a:avLst/>
          </a:prstGeom>
          <a:noFill/>
          <a:ln>
            <a:noFill/>
          </a:ln>
        </p:spPr>
        <p:txBody>
          <a:bodyPr spcFirstLastPara="1" wrap="square" lIns="91425" tIns="45700" rIns="91425" bIns="45700" anchor="t" anchorCtr="0">
            <a:noAutofit/>
          </a:bodyPr>
          <a:lstStyle/>
          <a:p>
            <a:pPr marL="285750" marR="0" lvl="0" indent="-22860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Increase in Race or Ethnicity-Based Discrimination: Reports of discrimination based on race or ethnicity rose from 44% before the pandemic to 50% post-pandemic, indicating that race-based prejudice intensified during the pandemic.</a:t>
            </a:r>
            <a:endParaRPr sz="1400" b="0" i="0" u="none" strike="noStrike" cap="none">
              <a:solidFill>
                <a:srgbClr val="000000"/>
              </a:solidFill>
              <a:latin typeface="Arial"/>
              <a:ea typeface="Arial"/>
              <a:cs typeface="Arial"/>
              <a:sym typeface="Arial"/>
            </a:endParaRPr>
          </a:p>
          <a:p>
            <a:pPr marL="285750" marR="0" lvl="0" indent="-228600" algn="l"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Growth in Age and Physical Appearance Discrimination: Age-based discrimination increased from 27% to 34%, and physical appearance-related discrimination rose from 29% to 32%, suggesting that societal biases towards appearance and age became more pronounced after the pandemic began.</a:t>
            </a:r>
            <a:endParaRPr sz="1400" b="0" i="0" u="none" strike="noStrike" cap="none">
              <a:solidFill>
                <a:srgbClr val="000000"/>
              </a:solidFill>
              <a:latin typeface="Arial"/>
              <a:ea typeface="Arial"/>
              <a:cs typeface="Arial"/>
              <a:sym typeface="Arial"/>
            </a:endParaRPr>
          </a:p>
          <a:p>
            <a:pPr marL="285750" marR="0" lvl="0" indent="-228600" algn="l"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Consistency in Disability and Gender Identity Discrimination throughout is notice worthy.</a:t>
            </a:r>
            <a:endParaRPr sz="1400" b="0" i="0" u="none" strike="noStrike" cap="none">
              <a:solidFill>
                <a:srgbClr val="000000"/>
              </a:solidFill>
              <a:latin typeface="Arial"/>
              <a:ea typeface="Arial"/>
              <a:cs typeface="Arial"/>
              <a:sym typeface="Arial"/>
            </a:endParaRPr>
          </a:p>
        </p:txBody>
      </p:sp>
      <p:pic>
        <p:nvPicPr>
          <p:cNvPr id="810" name="Google Shape;810;p60" descr="A chart of a number of people&#10;&#10;Description automatically generated with medium confidence"/>
          <p:cNvPicPr preferRelativeResize="0"/>
          <p:nvPr/>
        </p:nvPicPr>
        <p:blipFill rotWithShape="1">
          <a:blip r:embed="rId3">
            <a:alphaModFix/>
          </a:blip>
          <a:srcRect/>
          <a:stretch/>
        </p:blipFill>
        <p:spPr>
          <a:xfrm>
            <a:off x="4267200" y="518160"/>
            <a:ext cx="7701280" cy="5791200"/>
          </a:xfrm>
          <a:prstGeom prst="rect">
            <a:avLst/>
          </a:prstGeom>
          <a:noFill/>
          <a:ln>
            <a:noFill/>
          </a:ln>
        </p:spPr>
      </p:pic>
      <p:sp>
        <p:nvSpPr>
          <p:cNvPr id="811" name="Google Shape;811;p60"/>
          <p:cNvSpPr txBox="1"/>
          <p:nvPr/>
        </p:nvSpPr>
        <p:spPr>
          <a:xfrm>
            <a:off x="0" y="2213391"/>
            <a:ext cx="3965607" cy="4199927"/>
          </a:xfrm>
          <a:prstGeom prst="rect">
            <a:avLst/>
          </a:prstGeom>
          <a:noFill/>
          <a:ln>
            <a:noFill/>
          </a:ln>
        </p:spPr>
        <p:txBody>
          <a:bodyPr spcFirstLastPara="1" wrap="square" lIns="91425" tIns="45700" rIns="91425" bIns="45700" anchor="ctr" anchorCtr="0">
            <a:noAutofit/>
          </a:bodyPr>
          <a:lstStyle/>
          <a:p>
            <a:pPr marL="342900" marR="0" lvl="0" indent="-241300" algn="just"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p:txBody>
      </p:sp>
      <p:sp>
        <p:nvSpPr>
          <p:cNvPr id="812" name="Google Shape;812;p60"/>
          <p:cNvSpPr txBox="1"/>
          <p:nvPr/>
        </p:nvSpPr>
        <p:spPr>
          <a:xfrm>
            <a:off x="8818880" y="4886960"/>
            <a:ext cx="31496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 </a:t>
            </a:r>
            <a:r>
              <a:rPr lang="en-US" sz="16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Canadian social survey</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6"/>
        <p:cNvGrpSpPr/>
        <p:nvPr/>
      </p:nvGrpSpPr>
      <p:grpSpPr>
        <a:xfrm>
          <a:off x="0" y="0"/>
          <a:ext cx="0" cy="0"/>
          <a:chOff x="0" y="0"/>
          <a:chExt cx="0" cy="0"/>
        </a:xfrm>
      </p:grpSpPr>
      <p:sp>
        <p:nvSpPr>
          <p:cNvPr id="817" name="Google Shape;817;p6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8" name="Google Shape;818;p61"/>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Trust in Institutions in Canada (Fall 2022 – Spring 2023)</a:t>
            </a:r>
            <a:endParaRPr sz="3000" b="1" i="0">
              <a:solidFill>
                <a:schemeClr val="dk1"/>
              </a:solidFill>
              <a:latin typeface="Arial"/>
              <a:ea typeface="Arial"/>
              <a:cs typeface="Arial"/>
              <a:sym typeface="Arial"/>
            </a:endParaRPr>
          </a:p>
        </p:txBody>
      </p:sp>
      <p:sp>
        <p:nvSpPr>
          <p:cNvPr id="819" name="Google Shape;819;p61"/>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20" name="Google Shape;820;p61"/>
          <p:cNvSpPr txBox="1"/>
          <p:nvPr/>
        </p:nvSpPr>
        <p:spPr>
          <a:xfrm>
            <a:off x="630936" y="2807208"/>
            <a:ext cx="3429000" cy="3410712"/>
          </a:xfrm>
          <a:prstGeom prst="rect">
            <a:avLst/>
          </a:prstGeom>
          <a:noFill/>
          <a:ln>
            <a:noFill/>
          </a:ln>
        </p:spPr>
        <p:txBody>
          <a:bodyPr spcFirstLastPara="1" wrap="square" lIns="91425" tIns="45700" rIns="91425" bIns="45700" anchor="t" anchorCtr="0">
            <a:noAutofit/>
          </a:bodyPr>
          <a:lstStyle/>
          <a:p>
            <a:pPr marL="285750" marR="0" lvl="0" indent="-228600" algn="just"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Decline in Trust Across Institutions: Trust in key institutions, including the police, school system, and justice system and courts, has declined steadily from Fall 2022 to Spring 2023, with police seeing a drop from 65% to 61% in trust.</a:t>
            </a:r>
            <a:endParaRPr sz="1400" b="0" i="0" u="none" strike="noStrike" cap="none">
              <a:solidFill>
                <a:srgbClr val="000000"/>
              </a:solidFill>
              <a:latin typeface="Arial"/>
              <a:ea typeface="Arial"/>
              <a:cs typeface="Arial"/>
              <a:sym typeface="Arial"/>
            </a:endParaRPr>
          </a:p>
          <a:p>
            <a:pPr marL="285750" marR="0" lvl="0" indent="-228600" algn="just"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Justice System and Courts Notably Affected: Trust in the justice system and courts dropped from 49% in Fall 2022 to 42% in Spring 2023.</a:t>
            </a:r>
            <a:endParaRPr sz="1400" b="0" i="0" u="none" strike="noStrike" cap="none">
              <a:solidFill>
                <a:srgbClr val="000000"/>
              </a:solidFill>
              <a:latin typeface="Arial"/>
              <a:ea typeface="Arial"/>
              <a:cs typeface="Arial"/>
              <a:sym typeface="Arial"/>
            </a:endParaRPr>
          </a:p>
          <a:p>
            <a:pPr marL="285750" marR="0" lvl="0" indent="-228600" algn="just"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Federal Parliament and Media Maintain Low Trust Levels: Trust in Federal Parliament and Canadian media remains consistently low, with both showing slight drops between Fall 2022 and Spring 2023, highlighting persistent public skepticism toward these sectors..</a:t>
            </a:r>
            <a:endParaRPr sz="1400" b="0" i="0" u="none" strike="noStrike" cap="none">
              <a:solidFill>
                <a:srgbClr val="000000"/>
              </a:solidFill>
              <a:latin typeface="Arial"/>
              <a:ea typeface="Arial"/>
              <a:cs typeface="Arial"/>
              <a:sym typeface="Arial"/>
            </a:endParaRPr>
          </a:p>
        </p:txBody>
      </p:sp>
      <p:pic>
        <p:nvPicPr>
          <p:cNvPr id="821" name="Google Shape;821;p61" descr="A graph of different colored bars&#10;&#10;Description automatically generated"/>
          <p:cNvPicPr preferRelativeResize="0"/>
          <p:nvPr/>
        </p:nvPicPr>
        <p:blipFill rotWithShape="1">
          <a:blip r:embed="rId3">
            <a:alphaModFix/>
          </a:blip>
          <a:srcRect/>
          <a:stretch/>
        </p:blipFill>
        <p:spPr>
          <a:xfrm>
            <a:off x="4654296" y="1556366"/>
            <a:ext cx="6903720" cy="4732674"/>
          </a:xfrm>
          <a:prstGeom prst="rect">
            <a:avLst/>
          </a:prstGeom>
          <a:noFill/>
          <a:ln>
            <a:noFill/>
          </a:ln>
        </p:spPr>
      </p:pic>
      <p:sp>
        <p:nvSpPr>
          <p:cNvPr id="822" name="Google Shape;822;p61"/>
          <p:cNvSpPr txBox="1"/>
          <p:nvPr/>
        </p:nvSpPr>
        <p:spPr>
          <a:xfrm>
            <a:off x="0" y="2213391"/>
            <a:ext cx="3965607" cy="4199927"/>
          </a:xfrm>
          <a:prstGeom prst="rect">
            <a:avLst/>
          </a:prstGeom>
          <a:noFill/>
          <a:ln>
            <a:noFill/>
          </a:ln>
        </p:spPr>
        <p:txBody>
          <a:bodyPr spcFirstLastPara="1" wrap="square" lIns="91425" tIns="45700" rIns="91425" bIns="45700" anchor="ctr" anchorCtr="0">
            <a:noAutofit/>
          </a:bodyPr>
          <a:lstStyle/>
          <a:p>
            <a:pPr marL="342900" marR="0" lvl="0" indent="-241300" algn="just"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p:txBody>
      </p:sp>
      <p:sp>
        <p:nvSpPr>
          <p:cNvPr id="823" name="Google Shape;823;p61"/>
          <p:cNvSpPr txBox="1"/>
          <p:nvPr/>
        </p:nvSpPr>
        <p:spPr>
          <a:xfrm flipH="1">
            <a:off x="4988560" y="6281133"/>
            <a:ext cx="705104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 </a:t>
            </a:r>
            <a:r>
              <a:rPr lang="en-US" sz="1600" b="0" i="0" u="none" strike="noStrike" cap="none">
                <a:solidFill>
                  <a:schemeClr val="dk1"/>
                </a:solidFill>
                <a:latin typeface="Arial"/>
                <a:ea typeface="Arial"/>
                <a:cs typeface="Arial"/>
                <a:sym typeface="Arial"/>
              </a:rPr>
              <a:t>Statistics Canada. (2023). </a:t>
            </a:r>
            <a:r>
              <a:rPr lang="en-US" sz="1600" b="0" i="1" u="none" strike="noStrike" cap="none">
                <a:solidFill>
                  <a:schemeClr val="dk1"/>
                </a:solidFill>
                <a:latin typeface="Arial"/>
                <a:ea typeface="Arial"/>
                <a:cs typeface="Arial"/>
                <a:sym typeface="Arial"/>
              </a:rPr>
              <a:t>Financial resilience and financial well-being in Canada: Highlights from the 2021 Canadian Financial Capability Survey</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7"/>
        <p:cNvGrpSpPr/>
        <p:nvPr/>
      </p:nvGrpSpPr>
      <p:grpSpPr>
        <a:xfrm>
          <a:off x="0" y="0"/>
          <a:ext cx="0" cy="0"/>
          <a:chOff x="0" y="0"/>
          <a:chExt cx="0" cy="0"/>
        </a:xfrm>
      </p:grpSpPr>
      <p:sp>
        <p:nvSpPr>
          <p:cNvPr id="828" name="Google Shape;828;p6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29" name="Google Shape;829;p62"/>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800"/>
              <a:buFont typeface="Arial"/>
              <a:buNone/>
            </a:pPr>
            <a:r>
              <a:rPr lang="en-US" sz="3800" b="1">
                <a:solidFill>
                  <a:schemeClr val="dk1"/>
                </a:solidFill>
                <a:latin typeface="Arial"/>
                <a:ea typeface="Arial"/>
                <a:cs typeface="Arial"/>
                <a:sym typeface="Arial"/>
              </a:rPr>
              <a:t>Trust in Society by Sense of Belonging</a:t>
            </a:r>
            <a:endParaRPr sz="3800" b="1" i="0">
              <a:solidFill>
                <a:schemeClr val="dk1"/>
              </a:solidFill>
              <a:latin typeface="Arial"/>
              <a:ea typeface="Arial"/>
              <a:cs typeface="Arial"/>
              <a:sym typeface="Arial"/>
            </a:endParaRPr>
          </a:p>
        </p:txBody>
      </p:sp>
      <p:sp>
        <p:nvSpPr>
          <p:cNvPr id="830" name="Google Shape;830;p62"/>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1" name="Google Shape;831;p62"/>
          <p:cNvSpPr txBox="1"/>
          <p:nvPr/>
        </p:nvSpPr>
        <p:spPr>
          <a:xfrm>
            <a:off x="630936" y="2807208"/>
            <a:ext cx="3429000" cy="3410712"/>
          </a:xfrm>
          <a:prstGeom prst="rect">
            <a:avLst/>
          </a:prstGeom>
          <a:noFill/>
          <a:ln>
            <a:noFill/>
          </a:ln>
        </p:spPr>
        <p:txBody>
          <a:bodyPr spcFirstLastPara="1" wrap="square" lIns="91425" tIns="45700" rIns="91425" bIns="45700" anchor="t" anchorCtr="0">
            <a:noAutofit/>
          </a:bodyPr>
          <a:lstStyle/>
          <a:p>
            <a:pPr marL="285750" marR="0" lvl="0" indent="-228600" algn="just"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Higher Sense of Belonging Increases Trust: Individuals with a very strong sense of belonging report the highest level of trust in society, with 78% expressing high trust.</a:t>
            </a:r>
            <a:endParaRPr sz="1400" b="0" i="0" u="none" strike="noStrike" cap="none">
              <a:solidFill>
                <a:srgbClr val="000000"/>
              </a:solidFill>
              <a:latin typeface="Arial"/>
              <a:ea typeface="Arial"/>
              <a:cs typeface="Arial"/>
              <a:sym typeface="Arial"/>
            </a:endParaRPr>
          </a:p>
          <a:p>
            <a:pPr marL="285750" marR="0" lvl="0" indent="-228600" algn="just"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Moderate Belonging Shows Decline in Trust: Those with a somewhat strong sense of belonging still exhibit relatively high trust (65%), but the percentage decreases as the sense of belonging weakens further. weak Belonging Correlates with Low Trust: The lowest trust levels are reported by individuals with a very </a:t>
            </a:r>
            <a:endParaRPr sz="1400" b="0" i="0" u="none" strike="noStrike" cap="none">
              <a:solidFill>
                <a:srgbClr val="000000"/>
              </a:solidFill>
              <a:latin typeface="Arial"/>
              <a:ea typeface="Arial"/>
              <a:cs typeface="Arial"/>
              <a:sym typeface="Arial"/>
            </a:endParaRPr>
          </a:p>
          <a:p>
            <a:pPr marL="285750" marR="0" lvl="0" indent="-228600" algn="just"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weak sense of belonging (only 26%), indicating that trust in society diminishes significantly when people feel disconnected.</a:t>
            </a:r>
            <a:endParaRPr sz="1400" b="0" i="0" u="none" strike="noStrike" cap="none">
              <a:solidFill>
                <a:srgbClr val="000000"/>
              </a:solidFill>
              <a:latin typeface="Arial"/>
              <a:ea typeface="Arial"/>
              <a:cs typeface="Arial"/>
              <a:sym typeface="Arial"/>
            </a:endParaRPr>
          </a:p>
        </p:txBody>
      </p:sp>
      <p:pic>
        <p:nvPicPr>
          <p:cNvPr id="832" name="Google Shape;832;p62" descr="A group of colorful bars"/>
          <p:cNvPicPr preferRelativeResize="0"/>
          <p:nvPr/>
        </p:nvPicPr>
        <p:blipFill rotWithShape="1">
          <a:blip r:embed="rId3">
            <a:alphaModFix/>
          </a:blip>
          <a:srcRect/>
          <a:stretch/>
        </p:blipFill>
        <p:spPr>
          <a:xfrm>
            <a:off x="4059936" y="751840"/>
            <a:ext cx="7867904" cy="5770880"/>
          </a:xfrm>
          <a:prstGeom prst="rect">
            <a:avLst/>
          </a:prstGeom>
          <a:noFill/>
          <a:ln>
            <a:noFill/>
          </a:ln>
        </p:spPr>
      </p:pic>
      <p:sp>
        <p:nvSpPr>
          <p:cNvPr id="833" name="Google Shape;833;p62"/>
          <p:cNvSpPr txBox="1"/>
          <p:nvPr/>
        </p:nvSpPr>
        <p:spPr>
          <a:xfrm>
            <a:off x="0" y="2213391"/>
            <a:ext cx="3965607" cy="4199927"/>
          </a:xfrm>
          <a:prstGeom prst="rect">
            <a:avLst/>
          </a:prstGeom>
          <a:noFill/>
          <a:ln>
            <a:noFill/>
          </a:ln>
        </p:spPr>
        <p:txBody>
          <a:bodyPr spcFirstLastPara="1" wrap="square" lIns="91425" tIns="45700" rIns="91425" bIns="45700" anchor="ctr" anchorCtr="0">
            <a:noAutofit/>
          </a:bodyPr>
          <a:lstStyle/>
          <a:p>
            <a:pPr marL="342900" marR="0" lvl="0" indent="-241300" algn="just"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p:txBody>
      </p:sp>
      <p:sp>
        <p:nvSpPr>
          <p:cNvPr id="834" name="Google Shape;834;p62"/>
          <p:cNvSpPr txBox="1"/>
          <p:nvPr/>
        </p:nvSpPr>
        <p:spPr>
          <a:xfrm>
            <a:off x="9519920" y="5821680"/>
            <a:ext cx="240792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 </a:t>
            </a:r>
            <a:r>
              <a:rPr lang="en-US" sz="16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Trust in Neighbors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8"/>
        <p:cNvGrpSpPr/>
        <p:nvPr/>
      </p:nvGrpSpPr>
      <p:grpSpPr>
        <a:xfrm>
          <a:off x="0" y="0"/>
          <a:ext cx="0" cy="0"/>
          <a:chOff x="0" y="0"/>
          <a:chExt cx="0" cy="0"/>
        </a:xfrm>
      </p:grpSpPr>
      <p:sp>
        <p:nvSpPr>
          <p:cNvPr id="839" name="Google Shape;839;p6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0" name="Google Shape;840;p63"/>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600"/>
              <a:buFont typeface="Arial"/>
              <a:buNone/>
            </a:pPr>
            <a:r>
              <a:rPr lang="en-US" sz="2600" b="1">
                <a:solidFill>
                  <a:schemeClr val="dk1"/>
                </a:solidFill>
                <a:latin typeface="Arial"/>
                <a:ea typeface="Arial"/>
                <a:cs typeface="Arial"/>
                <a:sym typeface="Arial"/>
              </a:rPr>
              <a:t>Relationship Between Trust in Society and Sense of Belonging</a:t>
            </a:r>
            <a:endParaRPr sz="2600" b="1" i="0">
              <a:solidFill>
                <a:schemeClr val="dk1"/>
              </a:solidFill>
              <a:latin typeface="Arial"/>
              <a:ea typeface="Arial"/>
              <a:cs typeface="Arial"/>
              <a:sym typeface="Arial"/>
            </a:endParaRPr>
          </a:p>
        </p:txBody>
      </p:sp>
      <p:sp>
        <p:nvSpPr>
          <p:cNvPr id="841" name="Google Shape;841;p63"/>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2" name="Google Shape;842;p63"/>
          <p:cNvSpPr txBox="1"/>
          <p:nvPr/>
        </p:nvSpPr>
        <p:spPr>
          <a:xfrm>
            <a:off x="630936" y="2807208"/>
            <a:ext cx="3429000" cy="3410712"/>
          </a:xfrm>
          <a:prstGeom prst="rect">
            <a:avLst/>
          </a:prstGeom>
          <a:noFill/>
          <a:ln>
            <a:noFill/>
          </a:ln>
        </p:spPr>
        <p:txBody>
          <a:bodyPr spcFirstLastPara="1" wrap="square" lIns="91425" tIns="45700" rIns="91425" bIns="45700" anchor="t" anchorCtr="0">
            <a:normAutofit lnSpcReduction="10000"/>
          </a:bodyPr>
          <a:lstStyle/>
          <a:p>
            <a:pPr marL="285750" marR="0" lvl="0" indent="-228600" algn="just"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Stronger Sense of Belonging Increases Trust: Individuals with a very strong sense of belonging exhibit the highest trust in society, with 78% reporting high trust.</a:t>
            </a:r>
            <a:endParaRPr sz="1400" b="0" i="0" u="none" strike="noStrike" cap="none">
              <a:solidFill>
                <a:srgbClr val="000000"/>
              </a:solidFill>
              <a:latin typeface="Arial"/>
              <a:ea typeface="Arial"/>
              <a:cs typeface="Arial"/>
              <a:sym typeface="Arial"/>
            </a:endParaRPr>
          </a:p>
          <a:p>
            <a:pPr marL="285750" marR="0" lvl="0" indent="-228600" algn="just"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Moderate Belonging Still Maintains Trust: A somewhat strong sense of belonging corresponds to 65% reporting high trust, showing a steady but reduced level of societal trust.</a:t>
            </a:r>
            <a:endParaRPr sz="1400" b="0" i="0" u="none" strike="noStrike" cap="none">
              <a:solidFill>
                <a:srgbClr val="000000"/>
              </a:solidFill>
              <a:latin typeface="Arial"/>
              <a:ea typeface="Arial"/>
              <a:cs typeface="Arial"/>
              <a:sym typeface="Arial"/>
            </a:endParaRPr>
          </a:p>
          <a:p>
            <a:pPr marL="285750" marR="0" lvl="0" indent="-228600" algn="just"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Weaker Sense of Belonging Erodes Trust: Trust drops sharply among individuals with a somewhat weak (44%) and very weak (26%) sense of belonging, underscoring the impact of social connectedness on trust</a:t>
            </a: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843" name="Google Shape;843;p63" descr="A group of colorful lines&#10;&#10;Description automatically generated"/>
          <p:cNvPicPr preferRelativeResize="0"/>
          <p:nvPr/>
        </p:nvPicPr>
        <p:blipFill rotWithShape="1">
          <a:blip r:embed="rId3">
            <a:alphaModFix/>
          </a:blip>
          <a:srcRect/>
          <a:stretch/>
        </p:blipFill>
        <p:spPr>
          <a:xfrm>
            <a:off x="4654296" y="538480"/>
            <a:ext cx="7273544" cy="5466080"/>
          </a:xfrm>
          <a:prstGeom prst="rect">
            <a:avLst/>
          </a:prstGeom>
          <a:noFill/>
          <a:ln>
            <a:noFill/>
          </a:ln>
        </p:spPr>
      </p:pic>
      <p:sp>
        <p:nvSpPr>
          <p:cNvPr id="844" name="Google Shape;844;p63"/>
          <p:cNvSpPr txBox="1"/>
          <p:nvPr/>
        </p:nvSpPr>
        <p:spPr>
          <a:xfrm>
            <a:off x="0" y="2213391"/>
            <a:ext cx="3965607" cy="4199927"/>
          </a:xfrm>
          <a:prstGeom prst="rect">
            <a:avLst/>
          </a:prstGeom>
          <a:noFill/>
          <a:ln>
            <a:noFill/>
          </a:ln>
        </p:spPr>
        <p:txBody>
          <a:bodyPr spcFirstLastPara="1" wrap="square" lIns="91425" tIns="45700" rIns="91425" bIns="45700" anchor="ctr" anchorCtr="0">
            <a:noAutofit/>
          </a:bodyPr>
          <a:lstStyle/>
          <a:p>
            <a:pPr marL="342900" marR="0" lvl="0" indent="-241300" algn="just"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p:txBody>
      </p:sp>
      <p:sp>
        <p:nvSpPr>
          <p:cNvPr id="845" name="Google Shape;845;p63"/>
          <p:cNvSpPr txBox="1"/>
          <p:nvPr/>
        </p:nvSpPr>
        <p:spPr>
          <a:xfrm>
            <a:off x="8971280" y="6004560"/>
            <a:ext cx="295656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 </a:t>
            </a:r>
            <a:r>
              <a:rPr lang="en-US" sz="16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Trust in Neighbors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0"/>
        <p:cNvGrpSpPr/>
        <p:nvPr/>
      </p:nvGrpSpPr>
      <p:grpSpPr>
        <a:xfrm>
          <a:off x="0" y="0"/>
          <a:ext cx="0" cy="0"/>
          <a:chOff x="0" y="0"/>
          <a:chExt cx="0" cy="0"/>
        </a:xfrm>
      </p:grpSpPr>
      <p:sp>
        <p:nvSpPr>
          <p:cNvPr id="851" name="Google Shape;851;p6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2" name="Google Shape;852;p64"/>
          <p:cNvSpPr txBox="1">
            <a:spLocks noGrp="1"/>
          </p:cNvSpPr>
          <p:nvPr>
            <p:ph type="title"/>
          </p:nvPr>
        </p:nvSpPr>
        <p:spPr>
          <a:xfrm>
            <a:off x="630936" y="639520"/>
            <a:ext cx="3429000"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600"/>
              <a:buFont typeface="Arial"/>
              <a:buNone/>
            </a:pPr>
            <a:r>
              <a:rPr lang="en-US" sz="2600" b="1">
                <a:solidFill>
                  <a:schemeClr val="dk1"/>
                </a:solidFill>
                <a:latin typeface="Arial"/>
                <a:ea typeface="Arial"/>
                <a:cs typeface="Arial"/>
                <a:sym typeface="Arial"/>
              </a:rPr>
              <a:t>Relationship Between Trust in Society and Sense of Belonging</a:t>
            </a:r>
            <a:endParaRPr sz="2600" b="1" i="0">
              <a:solidFill>
                <a:schemeClr val="dk1"/>
              </a:solidFill>
              <a:latin typeface="Arial"/>
              <a:ea typeface="Arial"/>
              <a:cs typeface="Arial"/>
              <a:sym typeface="Arial"/>
            </a:endParaRPr>
          </a:p>
        </p:txBody>
      </p:sp>
      <p:sp>
        <p:nvSpPr>
          <p:cNvPr id="853" name="Google Shape;853;p64"/>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4" name="Google Shape;854;p64"/>
          <p:cNvSpPr txBox="1"/>
          <p:nvPr/>
        </p:nvSpPr>
        <p:spPr>
          <a:xfrm>
            <a:off x="591312" y="2582900"/>
            <a:ext cx="3429000" cy="3410712"/>
          </a:xfrm>
          <a:prstGeom prst="rect">
            <a:avLst/>
          </a:prstGeom>
          <a:noFill/>
          <a:ln>
            <a:noFill/>
          </a:ln>
        </p:spPr>
        <p:txBody>
          <a:bodyPr spcFirstLastPara="1" wrap="square" lIns="91425" tIns="45700" rIns="91425" bIns="45700" anchor="t" anchorCtr="0">
            <a:noAutofit/>
          </a:bodyPr>
          <a:lstStyle/>
          <a:p>
            <a:pPr marL="285750" marR="0" lvl="0" indent="-22860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Older Adults Report Higher Trust: The highest trust in neighbors is observed among those 75 years and older (70%) and 65 to 74 years (65%), suggesting that older individuals tend to feel more connected with their local communities.</a:t>
            </a:r>
            <a:endParaRPr sz="1400" b="0" i="0" u="none" strike="noStrike" cap="none">
              <a:solidFill>
                <a:srgbClr val="000000"/>
              </a:solidFill>
              <a:latin typeface="Arial"/>
              <a:ea typeface="Arial"/>
              <a:cs typeface="Arial"/>
              <a:sym typeface="Arial"/>
            </a:endParaRPr>
          </a:p>
          <a:p>
            <a:pPr marL="285750" marR="0" lvl="0" indent="-228600" algn="l"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Moderate Trust in Middle-Aged Groups: Individuals aged 55 to 64 years (55%) and 45 to 54 years (54%) display relatively moderate levels of trust, indicating that middle-aged groups maintain trust but at a slightly lower level compared to older adults.</a:t>
            </a:r>
            <a:endParaRPr sz="1400" b="0" i="0" u="none" strike="noStrike" cap="none">
              <a:solidFill>
                <a:srgbClr val="000000"/>
              </a:solidFill>
              <a:latin typeface="Arial"/>
              <a:ea typeface="Arial"/>
              <a:cs typeface="Arial"/>
              <a:sym typeface="Arial"/>
            </a:endParaRPr>
          </a:p>
          <a:p>
            <a:pPr marL="285750" marR="0" lvl="0" indent="-228600" algn="l" rtl="0">
              <a:lnSpc>
                <a:spcPct val="90000"/>
              </a:lnSpc>
              <a:spcBef>
                <a:spcPts val="60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Younger Age Groups Report Lower Trust: The lowest levels of trust are found among 15 to 24 years (43%) and 25 to 34 years (43%).</a:t>
            </a:r>
            <a:endParaRPr sz="1400" b="0" i="0" u="none" strike="noStrike" cap="none">
              <a:solidFill>
                <a:srgbClr val="000000"/>
              </a:solidFill>
              <a:latin typeface="Arial"/>
              <a:ea typeface="Arial"/>
              <a:cs typeface="Arial"/>
              <a:sym typeface="Arial"/>
            </a:endParaRPr>
          </a:p>
        </p:txBody>
      </p:sp>
      <p:pic>
        <p:nvPicPr>
          <p:cNvPr id="855" name="Google Shape;855;p64" descr="A graph of numbers and colors&#10;&#10;Description automatically generated with medium confidence"/>
          <p:cNvPicPr preferRelativeResize="0"/>
          <p:nvPr/>
        </p:nvPicPr>
        <p:blipFill rotWithShape="1">
          <a:blip r:embed="rId3">
            <a:alphaModFix/>
          </a:blip>
          <a:srcRect/>
          <a:stretch/>
        </p:blipFill>
        <p:spPr>
          <a:xfrm>
            <a:off x="4654296" y="639521"/>
            <a:ext cx="6903720" cy="5243120"/>
          </a:xfrm>
          <a:prstGeom prst="rect">
            <a:avLst/>
          </a:prstGeom>
          <a:noFill/>
          <a:ln>
            <a:noFill/>
          </a:ln>
        </p:spPr>
      </p:pic>
      <p:sp>
        <p:nvSpPr>
          <p:cNvPr id="856" name="Google Shape;856;p64"/>
          <p:cNvSpPr txBox="1"/>
          <p:nvPr/>
        </p:nvSpPr>
        <p:spPr>
          <a:xfrm>
            <a:off x="0" y="2213391"/>
            <a:ext cx="3965607" cy="4199927"/>
          </a:xfrm>
          <a:prstGeom prst="rect">
            <a:avLst/>
          </a:prstGeom>
          <a:noFill/>
          <a:ln>
            <a:noFill/>
          </a:ln>
        </p:spPr>
        <p:txBody>
          <a:bodyPr spcFirstLastPara="1" wrap="square" lIns="91425" tIns="45700" rIns="91425" bIns="45700" anchor="ctr" anchorCtr="0">
            <a:noAutofit/>
          </a:bodyPr>
          <a:lstStyle/>
          <a:p>
            <a:pPr marL="342900" marR="0" lvl="0" indent="-241300" algn="just"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p:txBody>
      </p:sp>
      <p:sp>
        <p:nvSpPr>
          <p:cNvPr id="857" name="Google Shape;857;p64"/>
          <p:cNvSpPr txBox="1"/>
          <p:nvPr/>
        </p:nvSpPr>
        <p:spPr>
          <a:xfrm>
            <a:off x="8682499" y="6207760"/>
            <a:ext cx="385384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 </a:t>
            </a:r>
            <a:r>
              <a:rPr lang="en-US" sz="16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Trust in Neighbors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0" name="Google Shape;150;p5"/>
          <p:cNvSpPr txBox="1">
            <a:spLocks noGrp="1"/>
          </p:cNvSpPr>
          <p:nvPr>
            <p:ph type="ctrTitle"/>
          </p:nvPr>
        </p:nvSpPr>
        <p:spPr>
          <a:xfrm>
            <a:off x="638882" y="639193"/>
            <a:ext cx="3571810" cy="357351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600"/>
              <a:buFont typeface="Arial"/>
              <a:buNone/>
            </a:pPr>
            <a:r>
              <a:rPr lang="en-US" sz="4600" b="1"/>
              <a:t>Population of Toronto CMA from 2011 to 2021</a:t>
            </a:r>
            <a:endParaRPr sz="4600"/>
          </a:p>
        </p:txBody>
      </p:sp>
      <p:sp>
        <p:nvSpPr>
          <p:cNvPr id="151" name="Google Shape;151;p5"/>
          <p:cNvSpPr/>
          <p:nvPr/>
        </p:nvSpPr>
        <p:spPr>
          <a:xfrm>
            <a:off x="643278" y="4409267"/>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52" name="Google Shape;152;p5"/>
          <p:cNvPicPr preferRelativeResize="0"/>
          <p:nvPr/>
        </p:nvPicPr>
        <p:blipFill rotWithShape="1">
          <a:blip r:embed="rId3">
            <a:alphaModFix/>
          </a:blip>
          <a:srcRect t="4718" b="4718"/>
          <a:stretch/>
        </p:blipFill>
        <p:spPr>
          <a:xfrm>
            <a:off x="4535269" y="1001918"/>
            <a:ext cx="6960433" cy="3092561"/>
          </a:xfrm>
          <a:prstGeom prst="rect">
            <a:avLst/>
          </a:prstGeom>
          <a:noFill/>
          <a:ln>
            <a:noFill/>
          </a:ln>
        </p:spPr>
      </p:pic>
      <p:sp>
        <p:nvSpPr>
          <p:cNvPr id="153" name="Google Shape;153;p5"/>
          <p:cNvSpPr txBox="1"/>
          <p:nvPr/>
        </p:nvSpPr>
        <p:spPr>
          <a:xfrm>
            <a:off x="8293629" y="4212709"/>
            <a:ext cx="37111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22A35"/>
                </a:solidFill>
                <a:latin typeface="Arial"/>
                <a:ea typeface="Arial"/>
                <a:cs typeface="Arial"/>
                <a:sym typeface="Arial"/>
              </a:rPr>
              <a:t>Data Source </a:t>
            </a:r>
            <a:r>
              <a:rPr lang="en-US" sz="1400" b="0" i="0" u="none" strike="noStrike" cap="none">
                <a:solidFill>
                  <a:srgbClr val="222A35"/>
                </a:solidFill>
                <a:latin typeface="Arial"/>
                <a:ea typeface="Arial"/>
                <a:cs typeface="Arial"/>
                <a:sym typeface="Arial"/>
              </a:rPr>
              <a:t>: </a:t>
            </a:r>
            <a:r>
              <a:rPr lang="en-US" sz="1400" b="0" i="0" u="none" strike="noStrike" cap="none">
                <a:solidFill>
                  <a:srgbClr val="333333"/>
                </a:solidFill>
                <a:latin typeface="Noto Sans"/>
                <a:ea typeface="Noto Sans"/>
                <a:cs typeface="Noto Sans"/>
                <a:sym typeface="Noto Sans"/>
              </a:rPr>
              <a:t>Statistics Canada. 2021 Census of Population.</a:t>
            </a:r>
            <a:endParaRPr sz="1400" b="0" i="0" u="none" strike="noStrike" cap="none">
              <a:solidFill>
                <a:schemeClr val="dk1"/>
              </a:solidFill>
              <a:latin typeface="Arial"/>
              <a:ea typeface="Arial"/>
              <a:cs typeface="Arial"/>
              <a:sym typeface="Arial"/>
            </a:endParaRPr>
          </a:p>
        </p:txBody>
      </p:sp>
      <p:sp>
        <p:nvSpPr>
          <p:cNvPr id="154" name="Google Shape;154;p5"/>
          <p:cNvSpPr txBox="1">
            <a:spLocks noGrp="1"/>
          </p:cNvSpPr>
          <p:nvPr>
            <p:ph type="subTitle" idx="1"/>
          </p:nvPr>
        </p:nvSpPr>
        <p:spPr>
          <a:xfrm>
            <a:off x="4654550" y="4735929"/>
            <a:ext cx="7350300" cy="20313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Toronto CMA's population shows steady growth, increasing from 2.62M in 2011 to 2.79M in 2021.</a:t>
            </a:r>
            <a:endParaRPr/>
          </a:p>
          <a:p>
            <a:pPr marL="0" marR="0" lvl="0" indent="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The consistent rise in population highlights the region's attractiveness for migration and urban development.</a:t>
            </a:r>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Actionable Insight:</a:t>
            </a:r>
            <a:r>
              <a:rPr lang="en-US" sz="1800" b="0" i="0" u="none" strike="noStrike" cap="none">
                <a:solidFill>
                  <a:schemeClr val="dk1"/>
                </a:solidFill>
                <a:latin typeface="Arial"/>
                <a:ea typeface="Arial"/>
                <a:cs typeface="Arial"/>
                <a:sym typeface="Arial"/>
              </a:rPr>
              <a:t> Expand housing, infrastructure, and social services to accommodate growing population demands in Toronto CMA effectively.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1"/>
        <p:cNvGrpSpPr/>
        <p:nvPr/>
      </p:nvGrpSpPr>
      <p:grpSpPr>
        <a:xfrm>
          <a:off x="0" y="0"/>
          <a:ext cx="0" cy="0"/>
          <a:chOff x="0" y="0"/>
          <a:chExt cx="0" cy="0"/>
        </a:xfrm>
      </p:grpSpPr>
      <p:sp>
        <p:nvSpPr>
          <p:cNvPr id="862" name="Google Shape;862;p6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3" name="Google Shape;863;p65"/>
          <p:cNvSpPr txBox="1">
            <a:spLocks noGrp="1"/>
          </p:cNvSpPr>
          <p:nvPr>
            <p:ph type="title"/>
          </p:nvPr>
        </p:nvSpPr>
        <p:spPr>
          <a:xfrm>
            <a:off x="630936" y="640080"/>
            <a:ext cx="4818888" cy="14813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600"/>
              <a:buFont typeface="Arial"/>
              <a:buNone/>
            </a:pPr>
            <a:r>
              <a:rPr lang="en-US" sz="2600" b="1"/>
              <a:t>Insights on Age-Based Trust in Neighbors and Implications for Social Cohesion</a:t>
            </a:r>
            <a:endParaRPr sz="2600" b="1"/>
          </a:p>
        </p:txBody>
      </p:sp>
      <p:sp>
        <p:nvSpPr>
          <p:cNvPr id="864" name="Google Shape;864;p65"/>
          <p:cNvSpPr/>
          <p:nvPr/>
        </p:nvSpPr>
        <p:spPr>
          <a:xfrm>
            <a:off x="643278" y="2372868"/>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5" name="Google Shape;865;p65"/>
          <p:cNvSpPr txBox="1">
            <a:spLocks noGrp="1"/>
          </p:cNvSpPr>
          <p:nvPr>
            <p:ph type="body" idx="1"/>
          </p:nvPr>
        </p:nvSpPr>
        <p:spPr>
          <a:xfrm>
            <a:off x="630936" y="2660904"/>
            <a:ext cx="4818888" cy="3547872"/>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1400"/>
              <a:buChar char="•"/>
            </a:pPr>
            <a:r>
              <a:rPr lang="en-US" sz="1400" b="1"/>
              <a:t>Trust in Neighbors Increases with Age: Older adults, particularly those aged 65 years and above, report significantly higher trust in their neighbors. This trend suggests that with age, individuals may form stronger local connections or rely more on their community.</a:t>
            </a:r>
            <a:endParaRPr/>
          </a:p>
          <a:p>
            <a:pPr marL="228600" lvl="0" indent="-228600" algn="just" rtl="0">
              <a:lnSpc>
                <a:spcPct val="90000"/>
              </a:lnSpc>
              <a:spcBef>
                <a:spcPts val="1000"/>
              </a:spcBef>
              <a:spcAft>
                <a:spcPts val="0"/>
              </a:spcAft>
              <a:buClr>
                <a:schemeClr val="dk1"/>
              </a:buClr>
              <a:buSzPts val="1400"/>
              <a:buChar char="•"/>
            </a:pPr>
            <a:r>
              <a:rPr lang="en-US" sz="1400" b="1"/>
              <a:t>Midlife Stability in Trust: Middle-aged groups (45 to 64 years) exhibit moderate levels of trust, reflecting stable but slightly reduced neighborhood engagement compared to older adults.</a:t>
            </a:r>
            <a:endParaRPr/>
          </a:p>
          <a:p>
            <a:pPr marL="228600" lvl="0" indent="-228600" algn="just" rtl="0">
              <a:lnSpc>
                <a:spcPct val="90000"/>
              </a:lnSpc>
              <a:spcBef>
                <a:spcPts val="1000"/>
              </a:spcBef>
              <a:spcAft>
                <a:spcPts val="0"/>
              </a:spcAft>
              <a:buClr>
                <a:schemeClr val="dk1"/>
              </a:buClr>
              <a:buSzPts val="1400"/>
              <a:buChar char="•"/>
            </a:pPr>
            <a:r>
              <a:rPr lang="en-US" sz="1400" b="1"/>
              <a:t>Lower Trust Among Younger Individuals: Younger individuals (15 to 34 years) report the lowest levels of trust, possibly due to lifestyle factors such as mobility, temporary living arrangements, or limited community involvement</a:t>
            </a:r>
            <a:endParaRPr/>
          </a:p>
          <a:p>
            <a:pPr marL="228600" lvl="0" indent="-228600" algn="just" rtl="0">
              <a:lnSpc>
                <a:spcPct val="90000"/>
              </a:lnSpc>
              <a:spcBef>
                <a:spcPts val="1000"/>
              </a:spcBef>
              <a:spcAft>
                <a:spcPts val="0"/>
              </a:spcAft>
              <a:buClr>
                <a:schemeClr val="dk1"/>
              </a:buClr>
              <a:buSzPts val="1400"/>
              <a:buChar char="•"/>
            </a:pPr>
            <a:r>
              <a:rPr lang="en-US" sz="1400" b="1"/>
              <a:t>.Implication for Community Programs: To enhance social cohesion, efforts such as community-building initiatives and youth engagement programs could focus on increasing trust and neighborly relations, particularly targeting younger age groups</a:t>
            </a:r>
            <a:endParaRPr sz="1400" b="1"/>
          </a:p>
        </p:txBody>
      </p:sp>
      <p:pic>
        <p:nvPicPr>
          <p:cNvPr id="866" name="Google Shape;866;p65" descr="Colourful carved figures of humans"/>
          <p:cNvPicPr preferRelativeResize="0"/>
          <p:nvPr/>
        </p:nvPicPr>
        <p:blipFill rotWithShape="1">
          <a:blip r:embed="rId3">
            <a:alphaModFix/>
          </a:blip>
          <a:srcRect l="14620" r="14129" b="2"/>
          <a:stretch/>
        </p:blipFill>
        <p:spPr>
          <a:xfrm>
            <a:off x="6099048" y="699532"/>
            <a:ext cx="5458968" cy="545893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31ad873a993_1_8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Summary of Engaged Residents</a:t>
            </a:r>
            <a:endParaRPr/>
          </a:p>
        </p:txBody>
      </p:sp>
      <p:grpSp>
        <p:nvGrpSpPr>
          <p:cNvPr id="873" name="Google Shape;873;g31ad873a993_1_828"/>
          <p:cNvGrpSpPr/>
          <p:nvPr/>
        </p:nvGrpSpPr>
        <p:grpSpPr>
          <a:xfrm>
            <a:off x="838200" y="1911524"/>
            <a:ext cx="10515600" cy="4292145"/>
            <a:chOff x="0" y="30199"/>
            <a:chExt cx="10515600" cy="4292145"/>
          </a:xfrm>
        </p:grpSpPr>
        <p:sp>
          <p:nvSpPr>
            <p:cNvPr id="874" name="Google Shape;874;g31ad873a993_1_828"/>
            <p:cNvSpPr/>
            <p:nvPr/>
          </p:nvSpPr>
          <p:spPr>
            <a:xfrm>
              <a:off x="0" y="30199"/>
              <a:ext cx="10515600" cy="874575"/>
            </a:xfrm>
            <a:prstGeom prst="roundRect">
              <a:avLst>
                <a:gd name="adj" fmla="val 16667"/>
              </a:avLst>
            </a:prstGeom>
            <a:solidFill>
              <a:srgbClr val="4372C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g31ad873a993_1_828"/>
            <p:cNvSpPr txBox="1"/>
            <p:nvPr/>
          </p:nvSpPr>
          <p:spPr>
            <a:xfrm>
              <a:off x="42693" y="72892"/>
              <a:ext cx="10430214" cy="78918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rgbClr val="000000"/>
                </a:buClr>
                <a:buSzPts val="2300"/>
                <a:buFont typeface="Arial"/>
                <a:buNone/>
              </a:pPr>
              <a:r>
                <a:rPr lang="en-US" sz="2300" b="0" i="0" u="none" strike="noStrike" cap="none">
                  <a:solidFill>
                    <a:schemeClr val="lt1"/>
                  </a:solidFill>
                  <a:latin typeface="Arial"/>
                  <a:ea typeface="Arial"/>
                  <a:cs typeface="Arial"/>
                  <a:sym typeface="Arial"/>
                </a:rPr>
                <a:t>Trust in society correlates strongly with a sense of belonging.</a:t>
              </a:r>
              <a:endParaRPr/>
            </a:p>
          </p:txBody>
        </p:sp>
        <p:sp>
          <p:nvSpPr>
            <p:cNvPr id="876" name="Google Shape;876;g31ad873a993_1_828"/>
            <p:cNvSpPr/>
            <p:nvPr/>
          </p:nvSpPr>
          <p:spPr>
            <a:xfrm>
              <a:off x="0" y="971014"/>
              <a:ext cx="10515600" cy="874575"/>
            </a:xfrm>
            <a:prstGeom prst="roundRect">
              <a:avLst>
                <a:gd name="adj" fmla="val 16667"/>
              </a:avLst>
            </a:prstGeom>
            <a:solidFill>
              <a:srgbClr val="4372C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g31ad873a993_1_828"/>
            <p:cNvSpPr txBox="1"/>
            <p:nvPr/>
          </p:nvSpPr>
          <p:spPr>
            <a:xfrm>
              <a:off x="42693" y="1013707"/>
              <a:ext cx="10430214" cy="78918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rgbClr val="000000"/>
                </a:buClr>
                <a:buSzPts val="2300"/>
                <a:buFont typeface="Arial"/>
                <a:buNone/>
              </a:pPr>
              <a:r>
                <a:rPr lang="en-US" sz="2300" b="0" i="0" u="none" strike="noStrike" cap="none">
                  <a:solidFill>
                    <a:schemeClr val="lt1"/>
                  </a:solidFill>
                  <a:latin typeface="Arial"/>
                  <a:ea typeface="Arial"/>
                  <a:cs typeface="Arial"/>
                  <a:sym typeface="Arial"/>
                </a:rPr>
                <a:t>Declines in trust across key institutions highlight challenges in public confidence.</a:t>
              </a:r>
              <a:endParaRPr/>
            </a:p>
          </p:txBody>
        </p:sp>
        <p:sp>
          <p:nvSpPr>
            <p:cNvPr id="878" name="Google Shape;878;g31ad873a993_1_828"/>
            <p:cNvSpPr/>
            <p:nvPr/>
          </p:nvSpPr>
          <p:spPr>
            <a:xfrm>
              <a:off x="0" y="1911829"/>
              <a:ext cx="10515600" cy="874575"/>
            </a:xfrm>
            <a:prstGeom prst="roundRect">
              <a:avLst>
                <a:gd name="adj" fmla="val 16667"/>
              </a:avLst>
            </a:prstGeom>
            <a:solidFill>
              <a:srgbClr val="4372C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g31ad873a993_1_828"/>
            <p:cNvSpPr txBox="1"/>
            <p:nvPr/>
          </p:nvSpPr>
          <p:spPr>
            <a:xfrm>
              <a:off x="42693" y="1954522"/>
              <a:ext cx="10430214" cy="78918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rgbClr val="000000"/>
                </a:buClr>
                <a:buSzPts val="2300"/>
                <a:buFont typeface="Arial"/>
                <a:buNone/>
              </a:pPr>
              <a:r>
                <a:rPr lang="en-US" sz="2300" b="0" i="0" u="none" strike="noStrike" cap="none">
                  <a:solidFill>
                    <a:schemeClr val="lt1"/>
                  </a:solidFill>
                  <a:latin typeface="Arial"/>
                  <a:ea typeface="Arial"/>
                  <a:cs typeface="Arial"/>
                  <a:sym typeface="Arial"/>
                </a:rPr>
                <a:t>Age-based trust shows older adults having higher trust levels compared to youth.</a:t>
              </a:r>
              <a:endParaRPr/>
            </a:p>
          </p:txBody>
        </p:sp>
        <p:sp>
          <p:nvSpPr>
            <p:cNvPr id="880" name="Google Shape;880;g31ad873a993_1_828"/>
            <p:cNvSpPr/>
            <p:nvPr/>
          </p:nvSpPr>
          <p:spPr>
            <a:xfrm>
              <a:off x="0" y="2852644"/>
              <a:ext cx="10515600" cy="874575"/>
            </a:xfrm>
            <a:prstGeom prst="roundRect">
              <a:avLst>
                <a:gd name="adj" fmla="val 16667"/>
              </a:avLst>
            </a:prstGeom>
            <a:solidFill>
              <a:srgbClr val="4372C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g31ad873a993_1_828"/>
            <p:cNvSpPr txBox="1"/>
            <p:nvPr/>
          </p:nvSpPr>
          <p:spPr>
            <a:xfrm>
              <a:off x="42693" y="2895337"/>
              <a:ext cx="10430214" cy="789189"/>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rgbClr val="000000"/>
                </a:buClr>
                <a:buSzPts val="2300"/>
                <a:buFont typeface="Arial"/>
                <a:buNone/>
              </a:pPr>
              <a:r>
                <a:rPr lang="en-US" sz="2300" b="0" i="0" u="none" strike="noStrike" cap="none">
                  <a:solidFill>
                    <a:schemeClr val="lt1"/>
                  </a:solidFill>
                  <a:latin typeface="Arial"/>
                  <a:ea typeface="Arial"/>
                  <a:cs typeface="Arial"/>
                  <a:sym typeface="Arial"/>
                </a:rPr>
                <a:t>Recommendations:</a:t>
              </a:r>
              <a:endParaRPr/>
            </a:p>
          </p:txBody>
        </p:sp>
        <p:sp>
          <p:nvSpPr>
            <p:cNvPr id="882" name="Google Shape;882;g31ad873a993_1_828"/>
            <p:cNvSpPr/>
            <p:nvPr/>
          </p:nvSpPr>
          <p:spPr>
            <a:xfrm>
              <a:off x="0" y="3727219"/>
              <a:ext cx="10515600" cy="5951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g31ad873a993_1_828"/>
            <p:cNvSpPr txBox="1"/>
            <p:nvPr/>
          </p:nvSpPr>
          <p:spPr>
            <a:xfrm>
              <a:off x="0" y="3727219"/>
              <a:ext cx="10515600" cy="595125"/>
            </a:xfrm>
            <a:prstGeom prst="rect">
              <a:avLst/>
            </a:prstGeom>
            <a:noFill/>
            <a:ln>
              <a:noFill/>
            </a:ln>
          </p:spPr>
          <p:txBody>
            <a:bodyPr spcFirstLastPara="1" wrap="square" lIns="333850" tIns="29200" rIns="163575" bIns="29200" anchor="t" anchorCtr="0">
              <a:noAutofit/>
            </a:bodyPr>
            <a:lstStyle/>
            <a:p>
              <a:pPr marL="171450" marR="0" lvl="1" indent="-171450" algn="l" rtl="0">
                <a:lnSpc>
                  <a:spcPct val="9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Focus on initiatives fostering a sense of belonging among youth.</a:t>
              </a:r>
              <a:endParaRPr/>
            </a:p>
            <a:p>
              <a:pPr marL="171450" marR="0" lvl="1" indent="-171450" algn="l" rtl="0">
                <a:lnSpc>
                  <a:spcPct val="90000"/>
                </a:lnSpc>
                <a:spcBef>
                  <a:spcPts val="36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Enhance transparency and reliability in institutions to rebuild trust.</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8"/>
        <p:cNvGrpSpPr/>
        <p:nvPr/>
      </p:nvGrpSpPr>
      <p:grpSpPr>
        <a:xfrm>
          <a:off x="0" y="0"/>
          <a:ext cx="0" cy="0"/>
          <a:chOff x="0" y="0"/>
          <a:chExt cx="0" cy="0"/>
        </a:xfrm>
      </p:grpSpPr>
      <p:sp>
        <p:nvSpPr>
          <p:cNvPr id="889" name="Google Shape;889;p47"/>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0" name="Google Shape;890;p47"/>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891" name="Google Shape;891;p47"/>
          <p:cNvGrpSpPr/>
          <p:nvPr/>
        </p:nvGrpSpPr>
        <p:grpSpPr>
          <a:xfrm>
            <a:off x="0" y="0"/>
            <a:ext cx="6064235" cy="6858000"/>
            <a:chOff x="651279" y="598259"/>
            <a:chExt cx="10889442" cy="5680742"/>
          </a:xfrm>
        </p:grpSpPr>
        <p:sp>
          <p:nvSpPr>
            <p:cNvPr id="892" name="Google Shape;892;p47"/>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3" name="Google Shape;893;p47"/>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894" name="Google Shape;894;p47"/>
          <p:cNvGrpSpPr/>
          <p:nvPr/>
        </p:nvGrpSpPr>
        <p:grpSpPr>
          <a:xfrm>
            <a:off x="1524" y="0"/>
            <a:ext cx="12188952" cy="6858000"/>
            <a:chOff x="0" y="0"/>
            <a:chExt cx="12188952" cy="6858000"/>
          </a:xfrm>
        </p:grpSpPr>
        <p:sp>
          <p:nvSpPr>
            <p:cNvPr id="895" name="Google Shape;895;p47"/>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6" name="Google Shape;896;p47"/>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7" name="Google Shape;897;p47"/>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8" name="Google Shape;898;p47"/>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9" name="Google Shape;899;p47"/>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0" name="Google Shape;900;p47"/>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1" name="Google Shape;901;p47"/>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02" name="Google Shape;902;p47"/>
          <p:cNvSpPr txBox="1">
            <a:spLocks noGrp="1"/>
          </p:cNvSpPr>
          <p:nvPr>
            <p:ph type="title"/>
          </p:nvPr>
        </p:nvSpPr>
        <p:spPr>
          <a:xfrm>
            <a:off x="786385" y="841248"/>
            <a:ext cx="5129600" cy="53400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600"/>
              <a:buFont typeface="Arial"/>
              <a:buNone/>
            </a:pPr>
            <a:r>
              <a:rPr lang="en-US" sz="6600" b="1">
                <a:solidFill>
                  <a:schemeClr val="lt1"/>
                </a:solidFill>
                <a:latin typeface="Arial"/>
                <a:ea typeface="Arial"/>
                <a:cs typeface="Arial"/>
                <a:sym typeface="Arial"/>
              </a:rPr>
              <a:t>Overview of community services sector support</a:t>
            </a:r>
            <a:endParaRPr sz="6600" b="1">
              <a:solidFill>
                <a:schemeClr val="lt1"/>
              </a:solidFill>
              <a:latin typeface="Arial"/>
              <a:ea typeface="Arial"/>
              <a:cs typeface="Arial"/>
              <a:sym typeface="Arial"/>
            </a:endParaRPr>
          </a:p>
        </p:txBody>
      </p:sp>
      <p:sp>
        <p:nvSpPr>
          <p:cNvPr id="903" name="Google Shape;903;p47"/>
          <p:cNvSpPr txBox="1"/>
          <p:nvPr/>
        </p:nvSpPr>
        <p:spPr>
          <a:xfrm>
            <a:off x="6464410" y="841247"/>
            <a:ext cx="4484536" cy="5340097"/>
          </a:xfrm>
          <a:prstGeom prst="rect">
            <a:avLst/>
          </a:prstGeom>
          <a:noFill/>
          <a:ln>
            <a:noFill/>
          </a:ln>
        </p:spPr>
        <p:txBody>
          <a:bodyPr spcFirstLastPara="1" wrap="square" lIns="91425" tIns="45700" rIns="91425" bIns="45700" anchor="ctr" anchorCtr="0">
            <a:normAutofit/>
          </a:bodyPr>
          <a:lstStyle/>
          <a:p>
            <a:pPr marL="0" marR="0" lvl="0" indent="-114300" algn="l" rtl="0">
              <a:lnSpc>
                <a:spcPct val="90000"/>
              </a:lnSpc>
              <a:spcBef>
                <a:spcPts val="0"/>
              </a:spcBef>
              <a:spcAft>
                <a:spcPts val="0"/>
              </a:spcAft>
              <a:buClr>
                <a:schemeClr val="dk2"/>
              </a:buClr>
              <a:buSzPts val="1800"/>
              <a:buFont typeface="Arial"/>
              <a:buChar char="•"/>
            </a:pPr>
            <a:r>
              <a:rPr lang="en-US" sz="1800" b="0" i="0" u="none" strike="noStrike" cap="none">
                <a:solidFill>
                  <a:schemeClr val="dk2"/>
                </a:solidFill>
                <a:latin typeface="Arial"/>
                <a:ea typeface="Arial"/>
                <a:cs typeface="Arial"/>
                <a:sym typeface="Arial"/>
              </a:rPr>
              <a:t>Analyzing the community support provided by NGOs in Ontario - critical insights into operational challenges and service impact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7"/>
        <p:cNvGrpSpPr/>
        <p:nvPr/>
      </p:nvGrpSpPr>
      <p:grpSpPr>
        <a:xfrm>
          <a:off x="0" y="0"/>
          <a:ext cx="0" cy="0"/>
          <a:chOff x="0" y="0"/>
          <a:chExt cx="0" cy="0"/>
        </a:xfrm>
      </p:grpSpPr>
      <p:sp>
        <p:nvSpPr>
          <p:cNvPr id="908" name="Google Shape;908;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9" name="Google Shape;909;p48"/>
          <p:cNvSpPr txBox="1">
            <a:spLocks noGrp="1"/>
          </p:cNvSpPr>
          <p:nvPr>
            <p:ph type="ctrTitle"/>
          </p:nvPr>
        </p:nvSpPr>
        <p:spPr>
          <a:xfrm>
            <a:off x="630936" y="502920"/>
            <a:ext cx="3419856" cy="14630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Arial"/>
              <a:buNone/>
            </a:pPr>
            <a:r>
              <a:rPr lang="en-US" sz="3000" b="1"/>
              <a:t>Operating Budget by NGOs in Ontario</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910" name="Google Shape;910;p48"/>
          <p:cNvSpPr/>
          <p:nvPr/>
        </p:nvSpPr>
        <p:spPr>
          <a:xfrm rot="5400000">
            <a:off x="3566159" y="1225296"/>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1" name="Google Shape;911;p48"/>
          <p:cNvSpPr txBox="1">
            <a:spLocks noGrp="1"/>
          </p:cNvSpPr>
          <p:nvPr>
            <p:ph type="subTitle" idx="1"/>
          </p:nvPr>
        </p:nvSpPr>
        <p:spPr>
          <a:xfrm>
            <a:off x="4474463" y="214312"/>
            <a:ext cx="7717537" cy="222013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1100"/>
              <a:buFont typeface="Noto Sans Symbols"/>
              <a:buChar char="▪"/>
            </a:pPr>
            <a:r>
              <a:rPr lang="en-US" sz="1100"/>
              <a:t>The largest proportion of Ontario NGOs (about 19%) fall within the $1,000,000 to $2,999,999 operating budget range, indicating that many NGOs operate at a mid-level budget.</a:t>
            </a:r>
            <a:endParaRPr/>
          </a:p>
          <a:p>
            <a:pPr marL="171450" lvl="0" indent="-171450" algn="l" rtl="0">
              <a:lnSpc>
                <a:spcPct val="90000"/>
              </a:lnSpc>
              <a:spcBef>
                <a:spcPts val="1000"/>
              </a:spcBef>
              <a:spcAft>
                <a:spcPts val="0"/>
              </a:spcAft>
              <a:buClr>
                <a:schemeClr val="dk1"/>
              </a:buClr>
              <a:buSzPts val="1100"/>
              <a:buFont typeface="Noto Sans Symbols"/>
              <a:buChar char="▪"/>
            </a:pPr>
            <a:r>
              <a:rPr lang="en-US" sz="1100"/>
              <a:t>A significant portion of NGOs, approximately 14%, operate on a small budget (0 to $99,999), highlighting the presence of grassroots or smaller community-focused organizations.</a:t>
            </a:r>
            <a:endParaRPr/>
          </a:p>
          <a:p>
            <a:pPr marL="171450" lvl="0" indent="-171450" algn="l" rtl="0">
              <a:lnSpc>
                <a:spcPct val="90000"/>
              </a:lnSpc>
              <a:spcBef>
                <a:spcPts val="1000"/>
              </a:spcBef>
              <a:spcAft>
                <a:spcPts val="0"/>
              </a:spcAft>
              <a:buClr>
                <a:schemeClr val="dk1"/>
              </a:buClr>
              <a:buSzPts val="1100"/>
              <a:buFont typeface="Noto Sans Symbols"/>
              <a:buChar char="▪"/>
            </a:pPr>
            <a:r>
              <a:rPr lang="en-US" sz="1100"/>
              <a:t>Around 16% of NGOs have operating budgets between $3,000,000 and $10,000,000, while 10% or fewer NGOs operate with budgets exceeding $10,000,000.</a:t>
            </a:r>
            <a:endParaRPr/>
          </a:p>
          <a:p>
            <a:pPr marL="171450" lvl="0" indent="-171450" algn="l" rtl="0">
              <a:lnSpc>
                <a:spcPct val="90000"/>
              </a:lnSpc>
              <a:spcBef>
                <a:spcPts val="1000"/>
              </a:spcBef>
              <a:spcAft>
                <a:spcPts val="0"/>
              </a:spcAft>
              <a:buClr>
                <a:schemeClr val="dk1"/>
              </a:buClr>
              <a:buSzPts val="1100"/>
              <a:buFont typeface="Noto Sans Symbols"/>
              <a:buChar char="▪"/>
            </a:pPr>
            <a:r>
              <a:rPr lang="en-US" sz="1100"/>
              <a:t>Mid-sized organizations, with budgets ranging from $500,000 to $999,999 and $250,000 to $499,999, represent around 13% and 12%, respectively.</a:t>
            </a:r>
            <a:endParaRPr/>
          </a:p>
          <a:p>
            <a:pPr marL="171450" lvl="0" indent="-171450" algn="l" rtl="0">
              <a:lnSpc>
                <a:spcPct val="90000"/>
              </a:lnSpc>
              <a:spcBef>
                <a:spcPts val="1000"/>
              </a:spcBef>
              <a:spcAft>
                <a:spcPts val="0"/>
              </a:spcAft>
              <a:buClr>
                <a:schemeClr val="dk1"/>
              </a:buClr>
              <a:buSzPts val="1100"/>
              <a:buFont typeface="Noto Sans Symbols"/>
              <a:buChar char="▪"/>
            </a:pPr>
            <a:r>
              <a:rPr lang="en-US" sz="1100"/>
              <a:t>A very small percentage, around 2%, of NGOs declined to share their budget information.</a:t>
            </a:r>
            <a:endParaRPr/>
          </a:p>
        </p:txBody>
      </p:sp>
      <p:pic>
        <p:nvPicPr>
          <p:cNvPr id="912" name="Google Shape;912;p48"/>
          <p:cNvPicPr preferRelativeResize="0"/>
          <p:nvPr/>
        </p:nvPicPr>
        <p:blipFill rotWithShape="1">
          <a:blip r:embed="rId3">
            <a:alphaModFix/>
          </a:blip>
          <a:srcRect/>
          <a:stretch/>
        </p:blipFill>
        <p:spPr>
          <a:xfrm>
            <a:off x="1011219" y="2291379"/>
            <a:ext cx="8358333" cy="4443619"/>
          </a:xfrm>
          <a:prstGeom prst="rect">
            <a:avLst/>
          </a:prstGeom>
          <a:noFill/>
          <a:ln>
            <a:noFill/>
          </a:ln>
        </p:spPr>
      </p:pic>
      <p:sp>
        <p:nvSpPr>
          <p:cNvPr id="913" name="Google Shape;913;p48"/>
          <p:cNvSpPr txBox="1"/>
          <p:nvPr/>
        </p:nvSpPr>
        <p:spPr>
          <a:xfrm>
            <a:off x="9276080" y="5831840"/>
            <a:ext cx="28346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Source</a:t>
            </a:r>
            <a:r>
              <a:rPr lang="en-US" sz="1800" b="0" i="0" u="none" strike="noStrike" cap="none">
                <a:solidFill>
                  <a:schemeClr val="dk1"/>
                </a:solidFill>
                <a:latin typeface="Arial"/>
                <a:ea typeface="Arial"/>
                <a:cs typeface="Arial"/>
                <a:sym typeface="Arial"/>
              </a:rPr>
              <a:t> </a:t>
            </a:r>
            <a:r>
              <a:rPr lang="en-US" sz="1200" b="0" i="0" u="sng" strike="noStrike" cap="non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2023 and 2024 ONN Survey</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7"/>
        <p:cNvGrpSpPr/>
        <p:nvPr/>
      </p:nvGrpSpPr>
      <p:grpSpPr>
        <a:xfrm>
          <a:off x="0" y="0"/>
          <a:ext cx="0" cy="0"/>
          <a:chOff x="0" y="0"/>
          <a:chExt cx="0" cy="0"/>
        </a:xfrm>
      </p:grpSpPr>
      <p:sp>
        <p:nvSpPr>
          <p:cNvPr id="918" name="Google Shape;918;p4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9" name="Google Shape;919;p49"/>
          <p:cNvSpPr txBox="1">
            <a:spLocks noGrp="1"/>
          </p:cNvSpPr>
          <p:nvPr>
            <p:ph type="ctrTitle"/>
          </p:nvPr>
        </p:nvSpPr>
        <p:spPr>
          <a:xfrm>
            <a:off x="630936" y="502920"/>
            <a:ext cx="3419856" cy="1463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3000" b="1"/>
              <a:t>Demand for services by NGOs in Ontario</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920" name="Google Shape;920;p49"/>
          <p:cNvSpPr/>
          <p:nvPr/>
        </p:nvSpPr>
        <p:spPr>
          <a:xfrm rot="5400000">
            <a:off x="3566159" y="1225296"/>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1" name="Google Shape;921;p49"/>
          <p:cNvSpPr txBox="1">
            <a:spLocks noGrp="1"/>
          </p:cNvSpPr>
          <p:nvPr>
            <p:ph type="subTitle" idx="1"/>
          </p:nvPr>
        </p:nvSpPr>
        <p:spPr>
          <a:xfrm>
            <a:off x="4474463" y="214312"/>
            <a:ext cx="7717537" cy="222013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1100"/>
              <a:buFont typeface="Noto Sans Symbols"/>
              <a:buChar char="▪"/>
            </a:pPr>
            <a:r>
              <a:rPr lang="en-US" sz="1100"/>
              <a:t>The chart compares the demand for programs and services experienced by Ontario NGOs in 2023 and 2024.</a:t>
            </a:r>
            <a:endParaRPr/>
          </a:p>
          <a:p>
            <a:pPr marL="171450" lvl="0" indent="-171450" algn="l" rtl="0">
              <a:lnSpc>
                <a:spcPct val="90000"/>
              </a:lnSpc>
              <a:spcBef>
                <a:spcPts val="1000"/>
              </a:spcBef>
              <a:spcAft>
                <a:spcPts val="0"/>
              </a:spcAft>
              <a:buClr>
                <a:schemeClr val="dk1"/>
              </a:buClr>
              <a:buSzPts val="1100"/>
              <a:buFont typeface="Noto Sans Symbols"/>
              <a:buChar char="▪"/>
            </a:pPr>
            <a:r>
              <a:rPr lang="en-US" sz="1100"/>
              <a:t>In 2024, 83% of NGOs reported an increase in demand for their programs and services, a rise from 76% in 2023, indicating a growing need for NGO support across the province.</a:t>
            </a:r>
            <a:endParaRPr/>
          </a:p>
          <a:p>
            <a:pPr marL="171450" lvl="0" indent="-171450" algn="l" rtl="0">
              <a:lnSpc>
                <a:spcPct val="90000"/>
              </a:lnSpc>
              <a:spcBef>
                <a:spcPts val="1000"/>
              </a:spcBef>
              <a:spcAft>
                <a:spcPts val="0"/>
              </a:spcAft>
              <a:buClr>
                <a:schemeClr val="dk1"/>
              </a:buClr>
              <a:buSzPts val="1100"/>
              <a:buFont typeface="Noto Sans Symbols"/>
              <a:buChar char="▪"/>
            </a:pPr>
            <a:r>
              <a:rPr lang="en-US" sz="1100"/>
              <a:t>Only 11% of NGOs in 2024 reported no increase in demand, which is a decrease compared to 16% in 2023, suggesting that fewer NGOs are experiencing stable or reduced demand.</a:t>
            </a:r>
            <a:endParaRPr/>
          </a:p>
          <a:p>
            <a:pPr marL="171450" lvl="0" indent="-171450" algn="l" rtl="0">
              <a:lnSpc>
                <a:spcPct val="90000"/>
              </a:lnSpc>
              <a:spcBef>
                <a:spcPts val="1000"/>
              </a:spcBef>
              <a:spcAft>
                <a:spcPts val="0"/>
              </a:spcAft>
              <a:buClr>
                <a:schemeClr val="dk1"/>
              </a:buClr>
              <a:buSzPts val="1100"/>
              <a:buFont typeface="Noto Sans Symbols"/>
              <a:buChar char="▪"/>
            </a:pPr>
            <a:r>
              <a:rPr lang="en-US" sz="1100"/>
              <a:t>Uncertainty regarding demand remains relatively low, with 6% in 2024 being unsure about changes in demand, down from 8% in 2023.</a:t>
            </a:r>
            <a:endParaRPr/>
          </a:p>
          <a:p>
            <a:pPr marL="171450" lvl="0" indent="-171450" algn="l" rtl="0">
              <a:lnSpc>
                <a:spcPct val="90000"/>
              </a:lnSpc>
              <a:spcBef>
                <a:spcPts val="1000"/>
              </a:spcBef>
              <a:spcAft>
                <a:spcPts val="0"/>
              </a:spcAft>
              <a:buClr>
                <a:schemeClr val="dk1"/>
              </a:buClr>
              <a:buSzPts val="1100"/>
              <a:buFont typeface="Noto Sans Symbols"/>
              <a:buChar char="▪"/>
            </a:pPr>
            <a:r>
              <a:rPr lang="en-US" sz="1100"/>
              <a:t>The overall trend points to a continuing increase in the pressure on NGOs to deliver essential services, reflecting growing community needs in Ontario.</a:t>
            </a:r>
            <a:endParaRPr sz="1100"/>
          </a:p>
        </p:txBody>
      </p:sp>
      <p:pic>
        <p:nvPicPr>
          <p:cNvPr id="922" name="Google Shape;922;p49"/>
          <p:cNvPicPr preferRelativeResize="0"/>
          <p:nvPr/>
        </p:nvPicPr>
        <p:blipFill rotWithShape="1">
          <a:blip r:embed="rId3">
            <a:alphaModFix/>
          </a:blip>
          <a:srcRect/>
          <a:stretch/>
        </p:blipFill>
        <p:spPr>
          <a:xfrm>
            <a:off x="566928" y="2434442"/>
            <a:ext cx="8985505" cy="3839448"/>
          </a:xfrm>
          <a:prstGeom prst="rect">
            <a:avLst/>
          </a:prstGeom>
          <a:noFill/>
          <a:ln>
            <a:noFill/>
          </a:ln>
        </p:spPr>
      </p:pic>
      <p:sp>
        <p:nvSpPr>
          <p:cNvPr id="923" name="Google Shape;923;p49"/>
          <p:cNvSpPr txBox="1"/>
          <p:nvPr/>
        </p:nvSpPr>
        <p:spPr>
          <a:xfrm>
            <a:off x="9316720" y="5466080"/>
            <a:ext cx="2743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a:t>
            </a:r>
            <a:r>
              <a:rPr lang="en-US" sz="1800" b="0" i="0" u="none" strike="noStrike" cap="none">
                <a:solidFill>
                  <a:srgbClr val="000000"/>
                </a:solidFill>
                <a:latin typeface="Arial"/>
                <a:ea typeface="Arial"/>
                <a:cs typeface="Arial"/>
                <a:sym typeface="Arial"/>
              </a:rPr>
              <a:t> </a:t>
            </a:r>
            <a:r>
              <a:rPr lang="en-US" sz="1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2023 and 2024 ONN Survey</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8"/>
        <p:cNvGrpSpPr/>
        <p:nvPr/>
      </p:nvGrpSpPr>
      <p:grpSpPr>
        <a:xfrm>
          <a:off x="0" y="0"/>
          <a:ext cx="0" cy="0"/>
          <a:chOff x="0" y="0"/>
          <a:chExt cx="0" cy="0"/>
        </a:xfrm>
      </p:grpSpPr>
      <p:sp>
        <p:nvSpPr>
          <p:cNvPr id="929" name="Google Shape;929;p5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0" name="Google Shape;930;p50"/>
          <p:cNvSpPr txBox="1">
            <a:spLocks noGrp="1"/>
          </p:cNvSpPr>
          <p:nvPr>
            <p:ph type="title"/>
          </p:nvPr>
        </p:nvSpPr>
        <p:spPr>
          <a:xfrm>
            <a:off x="793662" y="386930"/>
            <a:ext cx="10066122" cy="12984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b="1">
                <a:solidFill>
                  <a:schemeClr val="dk1"/>
                </a:solidFill>
                <a:latin typeface="Arial"/>
                <a:ea typeface="Arial"/>
                <a:cs typeface="Arial"/>
                <a:sym typeface="Arial"/>
              </a:rPr>
              <a:t>Financial Forecast of NGO’S in Ontario</a:t>
            </a:r>
            <a:endParaRPr b="1">
              <a:solidFill>
                <a:schemeClr val="dk1"/>
              </a:solidFill>
              <a:latin typeface="Arial"/>
              <a:ea typeface="Arial"/>
              <a:cs typeface="Arial"/>
              <a:sym typeface="Arial"/>
            </a:endParaRPr>
          </a:p>
        </p:txBody>
      </p:sp>
      <p:sp>
        <p:nvSpPr>
          <p:cNvPr id="931" name="Google Shape;931;p50"/>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2" name="Google Shape;932;p50"/>
          <p:cNvSpPr/>
          <p:nvPr/>
        </p:nvSpPr>
        <p:spPr>
          <a:xfrm>
            <a:off x="0" y="2203079"/>
            <a:ext cx="11383362" cy="4267991"/>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3" name="Google Shape;933;p50"/>
          <p:cNvSpPr txBox="1"/>
          <p:nvPr/>
        </p:nvSpPr>
        <p:spPr>
          <a:xfrm>
            <a:off x="793661" y="2599509"/>
            <a:ext cx="4530898" cy="3639450"/>
          </a:xfrm>
          <a:prstGeom prst="rect">
            <a:avLst/>
          </a:prstGeom>
          <a:noFill/>
          <a:ln>
            <a:noFill/>
          </a:ln>
        </p:spPr>
        <p:txBody>
          <a:bodyPr spcFirstLastPara="1" wrap="square" lIns="91425" tIns="45700" rIns="91425" bIns="45700" anchor="ctr" anchorCtr="0">
            <a:normAutofit/>
          </a:bodyPr>
          <a:lstStyle/>
          <a:p>
            <a:pPr marL="0" marR="0" lvl="0" indent="127000" algn="l" rtl="0">
              <a:lnSpc>
                <a:spcPct val="9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934" name="Google Shape;934;p50"/>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35" name="Google Shape;935;p50"/>
          <p:cNvPicPr preferRelativeResize="0"/>
          <p:nvPr/>
        </p:nvPicPr>
        <p:blipFill rotWithShape="1">
          <a:blip r:embed="rId3">
            <a:alphaModFix/>
          </a:blip>
          <a:srcRect/>
          <a:stretch/>
        </p:blipFill>
        <p:spPr>
          <a:xfrm>
            <a:off x="1249259" y="2334408"/>
            <a:ext cx="7691541" cy="4136661"/>
          </a:xfrm>
          <a:prstGeom prst="rect">
            <a:avLst/>
          </a:prstGeom>
          <a:noFill/>
          <a:ln>
            <a:noFill/>
          </a:ln>
        </p:spPr>
      </p:pic>
      <p:sp>
        <p:nvSpPr>
          <p:cNvPr id="936" name="Google Shape;936;p50"/>
          <p:cNvSpPr txBox="1"/>
          <p:nvPr/>
        </p:nvSpPr>
        <p:spPr>
          <a:xfrm flipH="1">
            <a:off x="9652000" y="5603517"/>
            <a:ext cx="1731362"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a:t>
            </a:r>
            <a:r>
              <a:rPr lang="en-US" sz="1800" b="0" i="0" u="none" strike="noStrike" cap="none">
                <a:solidFill>
                  <a:srgbClr val="000000"/>
                </a:solidFill>
                <a:latin typeface="Arial"/>
                <a:ea typeface="Arial"/>
                <a:cs typeface="Arial"/>
                <a:sym typeface="Arial"/>
              </a:rPr>
              <a:t> </a:t>
            </a:r>
            <a:r>
              <a:rPr lang="en-US" sz="1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2023 and 2024 ONN Survey</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0"/>
        <p:cNvGrpSpPr/>
        <p:nvPr/>
      </p:nvGrpSpPr>
      <p:grpSpPr>
        <a:xfrm>
          <a:off x="0" y="0"/>
          <a:ext cx="0" cy="0"/>
          <a:chOff x="0" y="0"/>
          <a:chExt cx="0" cy="0"/>
        </a:xfrm>
      </p:grpSpPr>
      <p:sp>
        <p:nvSpPr>
          <p:cNvPr id="941" name="Google Shape;941;p5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2" name="Google Shape;942;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000"/>
              <a:buFont typeface="Arial"/>
              <a:buNone/>
            </a:pPr>
            <a:r>
              <a:rPr lang="en-US" sz="5000" b="1">
                <a:solidFill>
                  <a:schemeClr val="dk1"/>
                </a:solidFill>
                <a:latin typeface="Arial"/>
                <a:ea typeface="Arial"/>
                <a:cs typeface="Arial"/>
                <a:sym typeface="Arial"/>
              </a:rPr>
              <a:t>Financial Forecast of NGO’S in Ontario</a:t>
            </a:r>
            <a:endParaRPr sz="5000" b="1">
              <a:solidFill>
                <a:schemeClr val="dk1"/>
              </a:solidFill>
              <a:latin typeface="Arial"/>
              <a:ea typeface="Arial"/>
              <a:cs typeface="Arial"/>
              <a:sym typeface="Arial"/>
            </a:endParaRPr>
          </a:p>
        </p:txBody>
      </p:sp>
      <p:sp>
        <p:nvSpPr>
          <p:cNvPr id="943" name="Google Shape;943;p51"/>
          <p:cNvSpPr/>
          <p:nvPr/>
        </p:nvSpPr>
        <p:spPr>
          <a:xfrm>
            <a:off x="838200" y="1865313"/>
            <a:ext cx="10424160" cy="18288"/>
          </a:xfrm>
          <a:custGeom>
            <a:avLst/>
            <a:gdLst/>
            <a:ahLst/>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4" name="Google Shape;944;p51"/>
          <p:cNvSpPr txBox="1"/>
          <p:nvPr/>
        </p:nvSpPr>
        <p:spPr>
          <a:xfrm>
            <a:off x="793661" y="2599509"/>
            <a:ext cx="4530898" cy="3639450"/>
          </a:xfrm>
          <a:prstGeom prst="rect">
            <a:avLst/>
          </a:prstGeom>
          <a:noFill/>
          <a:ln>
            <a:noFill/>
          </a:ln>
        </p:spPr>
        <p:txBody>
          <a:bodyPr spcFirstLastPara="1" wrap="square" lIns="91425" tIns="45700" rIns="91425" bIns="45700" anchor="ctr" anchorCtr="0">
            <a:normAutofit/>
          </a:bodyPr>
          <a:lstStyle/>
          <a:p>
            <a:pPr marL="0" marR="0" lvl="0" indent="127000" algn="l" rtl="0">
              <a:lnSpc>
                <a:spcPct val="9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grpSp>
        <p:nvGrpSpPr>
          <p:cNvPr id="945" name="Google Shape;945;p51"/>
          <p:cNvGrpSpPr/>
          <p:nvPr/>
        </p:nvGrpSpPr>
        <p:grpSpPr>
          <a:xfrm>
            <a:off x="843179" y="2929071"/>
            <a:ext cx="10505640" cy="2546907"/>
            <a:chOff x="4979" y="700984"/>
            <a:chExt cx="10505640" cy="2546907"/>
          </a:xfrm>
        </p:grpSpPr>
        <p:sp>
          <p:nvSpPr>
            <p:cNvPr id="946" name="Google Shape;946;p51"/>
            <p:cNvSpPr/>
            <p:nvPr/>
          </p:nvSpPr>
          <p:spPr>
            <a:xfrm>
              <a:off x="4979" y="700984"/>
              <a:ext cx="1835608" cy="2546907"/>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51"/>
            <p:cNvSpPr txBox="1"/>
            <p:nvPr/>
          </p:nvSpPr>
          <p:spPr>
            <a:xfrm>
              <a:off x="4979" y="700984"/>
              <a:ext cx="1835608" cy="2546907"/>
            </a:xfrm>
            <a:prstGeom prst="rect">
              <a:avLst/>
            </a:prstGeom>
            <a:noFill/>
            <a:ln>
              <a:noFill/>
            </a:ln>
          </p:spPr>
          <p:txBody>
            <a:bodyPr spcFirstLastPara="1" wrap="square" lIns="152400" tIns="152400" rIns="152400" bIns="1524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Sustainability for the Next 12 Months: In 2023, 57% of NGOs were confident they could sustain operations for the next 12 months or more. In 2024, this confidence slightly decreased to 54%, reflecting some growing uncertainty about long-term sustainability.</a:t>
              </a:r>
              <a:endParaRPr sz="1100" b="0" i="0" u="none" strike="noStrike" cap="none">
                <a:solidFill>
                  <a:schemeClr val="lt1"/>
                </a:solidFill>
                <a:latin typeface="Arial"/>
                <a:ea typeface="Arial"/>
                <a:cs typeface="Arial"/>
                <a:sym typeface="Arial"/>
              </a:endParaRPr>
            </a:p>
          </p:txBody>
        </p:sp>
        <p:sp>
          <p:nvSpPr>
            <p:cNvPr id="948" name="Google Shape;948;p51"/>
            <p:cNvSpPr/>
            <p:nvPr/>
          </p:nvSpPr>
          <p:spPr>
            <a:xfrm>
              <a:off x="1868867" y="1852938"/>
              <a:ext cx="275341" cy="243000"/>
            </a:xfrm>
            <a:prstGeom prst="rightArrow">
              <a:avLst>
                <a:gd name="adj1" fmla="val 50000"/>
                <a:gd name="adj2"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51"/>
            <p:cNvSpPr/>
            <p:nvPr/>
          </p:nvSpPr>
          <p:spPr>
            <a:xfrm>
              <a:off x="2172487" y="700984"/>
              <a:ext cx="1835608" cy="2546907"/>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51"/>
            <p:cNvSpPr txBox="1"/>
            <p:nvPr/>
          </p:nvSpPr>
          <p:spPr>
            <a:xfrm>
              <a:off x="2172487" y="700984"/>
              <a:ext cx="1835608" cy="2546907"/>
            </a:xfrm>
            <a:prstGeom prst="rect">
              <a:avLst/>
            </a:prstGeom>
            <a:noFill/>
            <a:ln>
              <a:noFill/>
            </a:ln>
          </p:spPr>
          <p:txBody>
            <a:bodyPr spcFirstLastPara="1" wrap="square" lIns="152400" tIns="152400" rIns="152400" bIns="1524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7 to 12 Months Sustainability: In 2024, 20% of NGOs expect to sustain operations for 7 to 12 months, showing an increase compared to 16% in 2023. This indicates that more organizations are now expecting a medium-term financial outlook rather than long-term sustainability.</a:t>
              </a:r>
              <a:endParaRPr sz="1100" b="0" i="0" u="none" strike="noStrike" cap="none">
                <a:solidFill>
                  <a:schemeClr val="lt1"/>
                </a:solidFill>
                <a:latin typeface="Arial"/>
                <a:ea typeface="Arial"/>
                <a:cs typeface="Arial"/>
                <a:sym typeface="Arial"/>
              </a:endParaRPr>
            </a:p>
          </p:txBody>
        </p:sp>
        <p:sp>
          <p:nvSpPr>
            <p:cNvPr id="951" name="Google Shape;951;p51"/>
            <p:cNvSpPr/>
            <p:nvPr/>
          </p:nvSpPr>
          <p:spPr>
            <a:xfrm>
              <a:off x="4036375" y="1852938"/>
              <a:ext cx="275341" cy="243000"/>
            </a:xfrm>
            <a:prstGeom prst="rightArrow">
              <a:avLst>
                <a:gd name="adj1" fmla="val 50000"/>
                <a:gd name="adj2"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51"/>
            <p:cNvSpPr/>
            <p:nvPr/>
          </p:nvSpPr>
          <p:spPr>
            <a:xfrm>
              <a:off x="4339995" y="700984"/>
              <a:ext cx="1835608" cy="2546907"/>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51"/>
            <p:cNvSpPr txBox="1"/>
            <p:nvPr/>
          </p:nvSpPr>
          <p:spPr>
            <a:xfrm>
              <a:off x="4339995" y="700984"/>
              <a:ext cx="1835608" cy="2546907"/>
            </a:xfrm>
            <a:prstGeom prst="rect">
              <a:avLst/>
            </a:prstGeom>
            <a:noFill/>
            <a:ln>
              <a:noFill/>
            </a:ln>
          </p:spPr>
          <p:txBody>
            <a:bodyPr spcFirstLastPara="1" wrap="square" lIns="152400" tIns="152400" rIns="152400" bIns="1524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4 to 6 Months Sustainability: NGOs able to sustain themselves for 4 to 6 months slightly increased from 11% in 2023 to 13% in 2024, indicating growing concerns about short-term financial viability.</a:t>
              </a:r>
              <a:endParaRPr sz="1100" b="0" i="0" u="none" strike="noStrike" cap="none">
                <a:solidFill>
                  <a:schemeClr val="lt1"/>
                </a:solidFill>
                <a:latin typeface="Arial"/>
                <a:ea typeface="Arial"/>
                <a:cs typeface="Arial"/>
                <a:sym typeface="Arial"/>
              </a:endParaRPr>
            </a:p>
          </p:txBody>
        </p:sp>
        <p:sp>
          <p:nvSpPr>
            <p:cNvPr id="954" name="Google Shape;954;p51"/>
            <p:cNvSpPr/>
            <p:nvPr/>
          </p:nvSpPr>
          <p:spPr>
            <a:xfrm>
              <a:off x="6203883" y="1852938"/>
              <a:ext cx="275341" cy="243000"/>
            </a:xfrm>
            <a:prstGeom prst="rightArrow">
              <a:avLst>
                <a:gd name="adj1" fmla="val 50000"/>
                <a:gd name="adj2"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51"/>
            <p:cNvSpPr/>
            <p:nvPr/>
          </p:nvSpPr>
          <p:spPr>
            <a:xfrm>
              <a:off x="6507503" y="700984"/>
              <a:ext cx="1835608" cy="2546907"/>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51"/>
            <p:cNvSpPr txBox="1"/>
            <p:nvPr/>
          </p:nvSpPr>
          <p:spPr>
            <a:xfrm>
              <a:off x="6507503" y="700984"/>
              <a:ext cx="1835608" cy="2546907"/>
            </a:xfrm>
            <a:prstGeom prst="rect">
              <a:avLst/>
            </a:prstGeom>
            <a:noFill/>
            <a:ln>
              <a:noFill/>
            </a:ln>
          </p:spPr>
          <p:txBody>
            <a:bodyPr spcFirstLastPara="1" wrap="square" lIns="152400" tIns="152400" rIns="152400" bIns="1524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Uncertainty: The percentage of NGOs that are uncertain about their financial sustainability dropped from 18% in 2023 to 10% in 2024, showing an improvement in clarity around financial planning.</a:t>
              </a:r>
              <a:endParaRPr sz="1100" b="0" i="0" u="none" strike="noStrike" cap="none">
                <a:solidFill>
                  <a:schemeClr val="lt1"/>
                </a:solidFill>
                <a:latin typeface="Arial"/>
                <a:ea typeface="Arial"/>
                <a:cs typeface="Arial"/>
                <a:sym typeface="Arial"/>
              </a:endParaRPr>
            </a:p>
          </p:txBody>
        </p:sp>
        <p:sp>
          <p:nvSpPr>
            <p:cNvPr id="957" name="Google Shape;957;p51"/>
            <p:cNvSpPr/>
            <p:nvPr/>
          </p:nvSpPr>
          <p:spPr>
            <a:xfrm>
              <a:off x="8371391" y="1852938"/>
              <a:ext cx="275341" cy="243000"/>
            </a:xfrm>
            <a:prstGeom prst="rightArrow">
              <a:avLst>
                <a:gd name="adj1" fmla="val 50000"/>
                <a:gd name="adj2"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51"/>
            <p:cNvSpPr/>
            <p:nvPr/>
          </p:nvSpPr>
          <p:spPr>
            <a:xfrm>
              <a:off x="8675011" y="700984"/>
              <a:ext cx="1835608" cy="2546907"/>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51"/>
            <p:cNvSpPr txBox="1"/>
            <p:nvPr/>
          </p:nvSpPr>
          <p:spPr>
            <a:xfrm>
              <a:off x="8675011" y="700984"/>
              <a:ext cx="1835608" cy="2546907"/>
            </a:xfrm>
            <a:prstGeom prst="rect">
              <a:avLst/>
            </a:prstGeom>
            <a:noFill/>
            <a:ln>
              <a:noFill/>
            </a:ln>
          </p:spPr>
          <p:txBody>
            <a:bodyPr spcFirstLastPara="1" wrap="square" lIns="152400" tIns="152400" rIns="152400" bIns="1524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1 to 3 Months Sustainability: The number of NGOs able to sustain operations only for 1 to 3 months remains fairly consistent, with 9% in 2024 compared to 8% in 2023, indicating ongoing financial vulnerability for some organizations</a:t>
              </a:r>
              <a:r>
                <a:rPr lang="en-US" sz="1100" b="0"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3"/>
        <p:cNvGrpSpPr/>
        <p:nvPr/>
      </p:nvGrpSpPr>
      <p:grpSpPr>
        <a:xfrm>
          <a:off x="0" y="0"/>
          <a:ext cx="0" cy="0"/>
          <a:chOff x="0" y="0"/>
          <a:chExt cx="0" cy="0"/>
        </a:xfrm>
      </p:grpSpPr>
      <p:sp>
        <p:nvSpPr>
          <p:cNvPr id="964" name="Google Shape;964;p5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5" name="Google Shape;965;p52"/>
          <p:cNvSpPr txBox="1">
            <a:spLocks noGrp="1"/>
          </p:cNvSpPr>
          <p:nvPr>
            <p:ph type="ctrTitle"/>
          </p:nvPr>
        </p:nvSpPr>
        <p:spPr>
          <a:xfrm>
            <a:off x="4526661" y="548640"/>
            <a:ext cx="3419856" cy="1463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3000" b="1">
                <a:solidFill>
                  <a:schemeClr val="dk1"/>
                </a:solidFill>
                <a:latin typeface="Arial"/>
                <a:ea typeface="Arial"/>
                <a:cs typeface="Arial"/>
                <a:sym typeface="Arial"/>
              </a:rPr>
              <a:t>Impact of shortages on Ontario NGO’s in 2022, 2033 and 2024</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966" name="Google Shape;966;p52"/>
          <p:cNvSpPr/>
          <p:nvPr/>
        </p:nvSpPr>
        <p:spPr>
          <a:xfrm rot="5400000">
            <a:off x="3566159" y="1225296"/>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67" name="Google Shape;967;p52"/>
          <p:cNvPicPr preferRelativeResize="0"/>
          <p:nvPr/>
        </p:nvPicPr>
        <p:blipFill rotWithShape="1">
          <a:blip r:embed="rId3">
            <a:alphaModFix/>
          </a:blip>
          <a:srcRect/>
          <a:stretch/>
        </p:blipFill>
        <p:spPr>
          <a:xfrm>
            <a:off x="597408" y="2316298"/>
            <a:ext cx="9028177" cy="4191363"/>
          </a:xfrm>
          <a:prstGeom prst="rect">
            <a:avLst/>
          </a:prstGeom>
          <a:noFill/>
          <a:ln>
            <a:noFill/>
          </a:ln>
        </p:spPr>
      </p:pic>
      <p:sp>
        <p:nvSpPr>
          <p:cNvPr id="968" name="Google Shape;968;p52"/>
          <p:cNvSpPr txBox="1"/>
          <p:nvPr/>
        </p:nvSpPr>
        <p:spPr>
          <a:xfrm>
            <a:off x="9743440" y="5730240"/>
            <a:ext cx="231648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a:t>
            </a:r>
            <a:r>
              <a:rPr lang="en-US" sz="1800" b="0" i="0" u="none" strike="noStrike" cap="none">
                <a:solidFill>
                  <a:srgbClr val="000000"/>
                </a:solidFill>
                <a:latin typeface="Arial"/>
                <a:ea typeface="Arial"/>
                <a:cs typeface="Arial"/>
                <a:sym typeface="Arial"/>
              </a:rPr>
              <a:t> </a:t>
            </a:r>
            <a:r>
              <a:rPr lang="en-US" sz="1200" b="0" i="0" u="none" strike="noStrike" cap="none">
                <a:solidFill>
                  <a:srgbClr val="000000"/>
                </a:solidFill>
                <a:latin typeface="Arial"/>
                <a:ea typeface="Arial"/>
                <a:cs typeface="Arial"/>
                <a:sym typeface="Arial"/>
              </a:rPr>
              <a:t>2023 and 2024 ONN Survey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2"/>
        <p:cNvGrpSpPr/>
        <p:nvPr/>
      </p:nvGrpSpPr>
      <p:grpSpPr>
        <a:xfrm>
          <a:off x="0" y="0"/>
          <a:ext cx="0" cy="0"/>
          <a:chOff x="0" y="0"/>
          <a:chExt cx="0" cy="0"/>
        </a:xfrm>
      </p:grpSpPr>
      <p:sp>
        <p:nvSpPr>
          <p:cNvPr id="973" name="Google Shape;973;p53"/>
          <p:cNvSpPr/>
          <p:nvPr/>
        </p:nvSpPr>
        <p:spPr>
          <a:xfrm>
            <a:off x="0" y="0"/>
            <a:ext cx="12192000" cy="6858000"/>
          </a:xfrm>
          <a:prstGeom prst="rect">
            <a:avLst/>
          </a:prstGeom>
          <a:solidFill>
            <a:srgbClr val="ED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974" name="Google Shape;974;p53"/>
          <p:cNvGrpSpPr/>
          <p:nvPr/>
        </p:nvGrpSpPr>
        <p:grpSpPr>
          <a:xfrm>
            <a:off x="-1" y="-1"/>
            <a:ext cx="12191999" cy="4267200"/>
            <a:chOff x="7467600" y="0"/>
            <a:chExt cx="4724400" cy="6858000"/>
          </a:xfrm>
        </p:grpSpPr>
        <p:sp>
          <p:nvSpPr>
            <p:cNvPr id="975" name="Google Shape;975;p53"/>
            <p:cNvSpPr/>
            <p:nvPr/>
          </p:nvSpPr>
          <p:spPr>
            <a:xfrm>
              <a:off x="7467600" y="0"/>
              <a:ext cx="4724400" cy="6858000"/>
            </a:xfrm>
            <a:prstGeom prst="rect">
              <a:avLst/>
            </a:prstGeom>
            <a:solidFill>
              <a:schemeClr val="accent5">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76" name="Google Shape;976;p53"/>
            <p:cNvSpPr/>
            <p:nvPr/>
          </p:nvSpPr>
          <p:spPr>
            <a:xfrm>
              <a:off x="7467600" y="0"/>
              <a:ext cx="4724400" cy="6858000"/>
            </a:xfrm>
            <a:prstGeom prst="rect">
              <a:avLst/>
            </a:prstGeom>
            <a:solidFill>
              <a:srgbClr val="E1EFD8">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977" name="Google Shape;977;p53"/>
          <p:cNvSpPr/>
          <p:nvPr/>
        </p:nvSpPr>
        <p:spPr>
          <a:xfrm>
            <a:off x="0" y="0"/>
            <a:ext cx="12192000" cy="4267200"/>
          </a:xfrm>
          <a:custGeom>
            <a:avLst/>
            <a:gdLst/>
            <a:ahLst/>
            <a:cxnLst/>
            <a:rect l="l" t="t" r="r" b="b"/>
            <a:pathLst>
              <a:path w="12192000" h="4267200" extrusionOk="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78" name="Google Shape;978;p53"/>
          <p:cNvSpPr/>
          <p:nvPr/>
        </p:nvSpPr>
        <p:spPr>
          <a:xfrm>
            <a:off x="457200" y="457201"/>
            <a:ext cx="11277600" cy="5943598"/>
          </a:xfrm>
          <a:prstGeom prst="rect">
            <a:avLst/>
          </a:prstGeom>
          <a:solidFill>
            <a:schemeClr val="lt1"/>
          </a:solidFill>
          <a:ln>
            <a:noFill/>
          </a:ln>
          <a:effectLst>
            <a:outerShdw blurRad="317500" algn="ctr" rotWithShape="0">
              <a:schemeClr val="dk1">
                <a:alpha val="2431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79" name="Google Shape;979;p53"/>
          <p:cNvSpPr txBox="1">
            <a:spLocks noGrp="1"/>
          </p:cNvSpPr>
          <p:nvPr>
            <p:ph type="ctrTitle"/>
          </p:nvPr>
        </p:nvSpPr>
        <p:spPr>
          <a:xfrm>
            <a:off x="1143000" y="990599"/>
            <a:ext cx="9906000" cy="685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Shortages impact on NGOs in Ontario</a:t>
            </a:r>
            <a:br>
              <a:rPr lang="en-US" sz="1900">
                <a:solidFill>
                  <a:schemeClr val="dk1"/>
                </a:solidFill>
                <a:latin typeface="Arial"/>
                <a:ea typeface="Arial"/>
                <a:cs typeface="Arial"/>
                <a:sym typeface="Arial"/>
              </a:rPr>
            </a:br>
            <a:endParaRPr sz="1900">
              <a:solidFill>
                <a:schemeClr val="dk1"/>
              </a:solidFill>
              <a:latin typeface="Arial"/>
              <a:ea typeface="Arial"/>
              <a:cs typeface="Arial"/>
              <a:sym typeface="Arial"/>
            </a:endParaRPr>
          </a:p>
        </p:txBody>
      </p:sp>
      <p:grpSp>
        <p:nvGrpSpPr>
          <p:cNvPr id="980" name="Google Shape;980;p53"/>
          <p:cNvGrpSpPr/>
          <p:nvPr/>
        </p:nvGrpSpPr>
        <p:grpSpPr>
          <a:xfrm>
            <a:off x="685800" y="2137228"/>
            <a:ext cx="10820399" cy="3733798"/>
            <a:chOff x="0" y="0"/>
            <a:chExt cx="10820399" cy="3733798"/>
          </a:xfrm>
        </p:grpSpPr>
        <p:sp>
          <p:nvSpPr>
            <p:cNvPr id="981" name="Google Shape;981;p53"/>
            <p:cNvSpPr/>
            <p:nvPr/>
          </p:nvSpPr>
          <p:spPr>
            <a:xfrm>
              <a:off x="0" y="0"/>
              <a:ext cx="8656320" cy="821435"/>
            </a:xfrm>
            <a:prstGeom prst="roundRect">
              <a:avLst>
                <a:gd name="adj" fmla="val 10000"/>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53"/>
            <p:cNvSpPr txBox="1"/>
            <p:nvPr/>
          </p:nvSpPr>
          <p:spPr>
            <a:xfrm>
              <a:off x="24059" y="24059"/>
              <a:ext cx="7700515" cy="773317"/>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Programs Scaled Back: The percentage of programs scaled back increased from 50% in 2022 to 60% in 2024, reflecting a continuous trend of NGOs reducing services due to shortages.</a:t>
              </a:r>
              <a:endParaRPr sz="1400" b="0" i="0" u="none" strike="noStrike" cap="none">
                <a:solidFill>
                  <a:srgbClr val="000000"/>
                </a:solidFill>
                <a:latin typeface="Arial"/>
                <a:ea typeface="Arial"/>
                <a:cs typeface="Arial"/>
                <a:sym typeface="Arial"/>
              </a:endParaRPr>
            </a:p>
          </p:txBody>
        </p:sp>
        <p:sp>
          <p:nvSpPr>
            <p:cNvPr id="983" name="Google Shape;983;p53"/>
            <p:cNvSpPr/>
            <p:nvPr/>
          </p:nvSpPr>
          <p:spPr>
            <a:xfrm>
              <a:off x="724966" y="970787"/>
              <a:ext cx="8656320" cy="821435"/>
            </a:xfrm>
            <a:prstGeom prst="roundRect">
              <a:avLst>
                <a:gd name="adj" fmla="val 10000"/>
              </a:avLst>
            </a:prstGeom>
            <a:solidFill>
              <a:srgbClr val="D07A5B"/>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53"/>
            <p:cNvSpPr txBox="1"/>
            <p:nvPr/>
          </p:nvSpPr>
          <p:spPr>
            <a:xfrm>
              <a:off x="749025" y="994846"/>
              <a:ext cx="7349301" cy="773317"/>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Increased Waitlists: The number of NGOs reporting increased waitlists grew from 20% in 2022 to 40% in 2024, indicating growing service demand combined with limited capacity to address those needs.</a:t>
              </a:r>
              <a:endParaRPr sz="1400" b="0" i="0" u="none" strike="noStrike" cap="none">
                <a:solidFill>
                  <a:srgbClr val="000000"/>
                </a:solidFill>
                <a:latin typeface="Arial"/>
                <a:ea typeface="Arial"/>
                <a:cs typeface="Arial"/>
                <a:sym typeface="Arial"/>
              </a:endParaRPr>
            </a:p>
          </p:txBody>
        </p:sp>
        <p:sp>
          <p:nvSpPr>
            <p:cNvPr id="985" name="Google Shape;985;p53"/>
            <p:cNvSpPr/>
            <p:nvPr/>
          </p:nvSpPr>
          <p:spPr>
            <a:xfrm>
              <a:off x="1439113" y="1941575"/>
              <a:ext cx="8656320" cy="821435"/>
            </a:xfrm>
            <a:prstGeom prst="roundRect">
              <a:avLst>
                <a:gd name="adj" fmla="val 10000"/>
              </a:avLst>
            </a:prstGeom>
            <a:solidFill>
              <a:srgbClr val="B8888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53"/>
            <p:cNvSpPr txBox="1"/>
            <p:nvPr/>
          </p:nvSpPr>
          <p:spPr>
            <a:xfrm>
              <a:off x="1463172" y="1965634"/>
              <a:ext cx="7360122" cy="773317"/>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Programs Discontinued: Although fewer programs were discontinued in 2023 (dropping to 8% from 10% in 2022), the percentage rose again to 12% in 2024, showing that while some programs were temporarily retained, financial or staffing pressures eventually led to their termination.</a:t>
              </a:r>
              <a:endParaRPr sz="1400" b="0" i="0" u="none" strike="noStrike" cap="none">
                <a:solidFill>
                  <a:srgbClr val="000000"/>
                </a:solidFill>
                <a:latin typeface="Arial"/>
                <a:ea typeface="Arial"/>
                <a:cs typeface="Arial"/>
                <a:sym typeface="Arial"/>
              </a:endParaRPr>
            </a:p>
          </p:txBody>
        </p:sp>
        <p:sp>
          <p:nvSpPr>
            <p:cNvPr id="987" name="Google Shape;987;p53"/>
            <p:cNvSpPr/>
            <p:nvPr/>
          </p:nvSpPr>
          <p:spPr>
            <a:xfrm>
              <a:off x="2164079" y="2912363"/>
              <a:ext cx="8656320" cy="821435"/>
            </a:xfrm>
            <a:prstGeom prst="roundRect">
              <a:avLst>
                <a:gd name="adj" fmla="val 10000"/>
              </a:avLst>
            </a:prstGeom>
            <a:solidFill>
              <a:srgbClr val="A4A4A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53"/>
            <p:cNvSpPr txBox="1"/>
            <p:nvPr/>
          </p:nvSpPr>
          <p:spPr>
            <a:xfrm>
              <a:off x="2188138" y="2936422"/>
              <a:ext cx="7349301" cy="773317"/>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Overall Trend: This visualization highlights a worsening situation for NGOs in Ontario as staffing and resource shortages force organizations to cut back on programs and create longer waitlists, reducing their ability to meet community needs.</a:t>
              </a:r>
              <a:endParaRPr sz="1400" b="0" i="0" u="none" strike="noStrike" cap="none">
                <a:solidFill>
                  <a:srgbClr val="000000"/>
                </a:solidFill>
                <a:latin typeface="Arial"/>
                <a:ea typeface="Arial"/>
                <a:cs typeface="Arial"/>
                <a:sym typeface="Arial"/>
              </a:endParaRPr>
            </a:p>
          </p:txBody>
        </p:sp>
        <p:sp>
          <p:nvSpPr>
            <p:cNvPr id="989" name="Google Shape;989;p53"/>
            <p:cNvSpPr/>
            <p:nvPr/>
          </p:nvSpPr>
          <p:spPr>
            <a:xfrm>
              <a:off x="8122386" y="629145"/>
              <a:ext cx="533933" cy="533933"/>
            </a:xfrm>
            <a:prstGeom prst="downArrow">
              <a:avLst>
                <a:gd name="adj1" fmla="val 55000"/>
                <a:gd name="adj2" fmla="val 45000"/>
              </a:avLst>
            </a:prstGeom>
            <a:solidFill>
              <a:srgbClr val="F7D5CB">
                <a:alpha val="89411"/>
              </a:srgbClr>
            </a:solidFill>
            <a:ln w="25400" cap="flat" cmpd="sng">
              <a:solidFill>
                <a:srgbClr val="F7D5CB">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53"/>
            <p:cNvSpPr txBox="1"/>
            <p:nvPr/>
          </p:nvSpPr>
          <p:spPr>
            <a:xfrm>
              <a:off x="8242521" y="629145"/>
              <a:ext cx="293663" cy="401785"/>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p:txBody>
        </p:sp>
        <p:sp>
          <p:nvSpPr>
            <p:cNvPr id="991" name="Google Shape;991;p53"/>
            <p:cNvSpPr/>
            <p:nvPr/>
          </p:nvSpPr>
          <p:spPr>
            <a:xfrm>
              <a:off x="8847353" y="1599932"/>
              <a:ext cx="533933" cy="533933"/>
            </a:xfrm>
            <a:prstGeom prst="downArrow">
              <a:avLst>
                <a:gd name="adj1" fmla="val 55000"/>
                <a:gd name="adj2" fmla="val 45000"/>
              </a:avLst>
            </a:prstGeom>
            <a:solidFill>
              <a:srgbClr val="EBD6D4">
                <a:alpha val="89411"/>
              </a:srgbClr>
            </a:solidFill>
            <a:ln w="25400" cap="flat" cmpd="sng">
              <a:solidFill>
                <a:srgbClr val="EBD6D4">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53"/>
            <p:cNvSpPr txBox="1"/>
            <p:nvPr/>
          </p:nvSpPr>
          <p:spPr>
            <a:xfrm>
              <a:off x="8967488" y="1599932"/>
              <a:ext cx="293663" cy="401785"/>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p:txBody>
        </p:sp>
        <p:sp>
          <p:nvSpPr>
            <p:cNvPr id="993" name="Google Shape;993;p53"/>
            <p:cNvSpPr/>
            <p:nvPr/>
          </p:nvSpPr>
          <p:spPr>
            <a:xfrm>
              <a:off x="9561499" y="2570720"/>
              <a:ext cx="533933" cy="533933"/>
            </a:xfrm>
            <a:prstGeom prst="downArrow">
              <a:avLst>
                <a:gd name="adj1" fmla="val 55000"/>
                <a:gd name="adj2" fmla="val 45000"/>
              </a:avLst>
            </a:prstGeom>
            <a:solidFill>
              <a:srgbClr val="DFDFDF">
                <a:alpha val="89411"/>
              </a:srgbClr>
            </a:solidFill>
            <a:ln w="25400" cap="flat" cmpd="sng">
              <a:solidFill>
                <a:srgbClr val="DFDF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53"/>
            <p:cNvSpPr txBox="1"/>
            <p:nvPr/>
          </p:nvSpPr>
          <p:spPr>
            <a:xfrm>
              <a:off x="9681634" y="2570720"/>
              <a:ext cx="293663" cy="401785"/>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9"/>
        <p:cNvGrpSpPr/>
        <p:nvPr/>
      </p:nvGrpSpPr>
      <p:grpSpPr>
        <a:xfrm>
          <a:off x="0" y="0"/>
          <a:ext cx="0" cy="0"/>
          <a:chOff x="0" y="0"/>
          <a:chExt cx="0" cy="0"/>
        </a:xfrm>
      </p:grpSpPr>
      <p:sp>
        <p:nvSpPr>
          <p:cNvPr id="1000" name="Google Shape;1000;p5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01" name="Google Shape;1001;p54"/>
          <p:cNvSpPr txBox="1">
            <a:spLocks noGrp="1"/>
          </p:cNvSpPr>
          <p:nvPr>
            <p:ph type="ctrTitle"/>
          </p:nvPr>
        </p:nvSpPr>
        <p:spPr>
          <a:xfrm>
            <a:off x="4574285" y="502920"/>
            <a:ext cx="5150739" cy="14630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NGO’s skill shortages in Ontario -2024</a:t>
            </a:r>
            <a:br>
              <a:rPr lang="en-US" sz="3000">
                <a:solidFill>
                  <a:schemeClr val="dk1"/>
                </a:solidFill>
                <a:latin typeface="Arial"/>
                <a:ea typeface="Arial"/>
                <a:cs typeface="Arial"/>
                <a:sym typeface="Arial"/>
              </a:rPr>
            </a:br>
            <a:endParaRPr sz="3000">
              <a:solidFill>
                <a:schemeClr val="dk1"/>
              </a:solidFill>
              <a:latin typeface="Arial"/>
              <a:ea typeface="Arial"/>
              <a:cs typeface="Arial"/>
              <a:sym typeface="Arial"/>
            </a:endParaRPr>
          </a:p>
        </p:txBody>
      </p:sp>
      <p:sp>
        <p:nvSpPr>
          <p:cNvPr id="1002" name="Google Shape;1002;p54"/>
          <p:cNvSpPr/>
          <p:nvPr/>
        </p:nvSpPr>
        <p:spPr>
          <a:xfrm rot="5400000">
            <a:off x="3566159" y="1225296"/>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03" name="Google Shape;1003;p54"/>
          <p:cNvPicPr preferRelativeResize="0"/>
          <p:nvPr/>
        </p:nvPicPr>
        <p:blipFill rotWithShape="1">
          <a:blip r:embed="rId3">
            <a:alphaModFix/>
          </a:blip>
          <a:srcRect/>
          <a:stretch/>
        </p:blipFill>
        <p:spPr>
          <a:xfrm>
            <a:off x="1413850" y="2259106"/>
            <a:ext cx="9364299" cy="4004781"/>
          </a:xfrm>
          <a:prstGeom prst="rect">
            <a:avLst/>
          </a:prstGeom>
          <a:noFill/>
          <a:ln>
            <a:noFill/>
          </a:ln>
        </p:spPr>
      </p:pic>
      <p:sp>
        <p:nvSpPr>
          <p:cNvPr id="1004" name="Google Shape;1004;p54"/>
          <p:cNvSpPr txBox="1"/>
          <p:nvPr/>
        </p:nvSpPr>
        <p:spPr>
          <a:xfrm>
            <a:off x="8686800" y="5191760"/>
            <a:ext cx="201168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a:t>
            </a:r>
            <a:r>
              <a:rPr lang="en-US" sz="1800" b="0" i="0" u="none" strike="noStrike" cap="none">
                <a:solidFill>
                  <a:srgbClr val="000000"/>
                </a:solidFill>
                <a:latin typeface="Arial"/>
                <a:ea typeface="Arial"/>
                <a:cs typeface="Arial"/>
                <a:sym typeface="Arial"/>
              </a:rPr>
              <a:t> </a:t>
            </a:r>
            <a:r>
              <a:rPr lang="en-US" sz="1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2023 and 2024 ONN Survey</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0" name="Google Shape;160;p6"/>
          <p:cNvSpPr txBox="1">
            <a:spLocks noGrp="1"/>
          </p:cNvSpPr>
          <p:nvPr>
            <p:ph type="title"/>
          </p:nvPr>
        </p:nvSpPr>
        <p:spPr>
          <a:xfrm>
            <a:off x="630936" y="640823"/>
            <a:ext cx="3419856" cy="55831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Arial"/>
              <a:buNone/>
            </a:pPr>
            <a:r>
              <a:rPr lang="en-US" sz="5400">
                <a:solidFill>
                  <a:schemeClr val="dk1"/>
                </a:solidFill>
                <a:latin typeface="Arial"/>
                <a:ea typeface="Arial"/>
                <a:cs typeface="Arial"/>
                <a:sym typeface="Arial"/>
              </a:rPr>
              <a:t>Migration and Mobility Patterns by Region</a:t>
            </a:r>
            <a:endParaRPr sz="5400">
              <a:solidFill>
                <a:schemeClr val="dk1"/>
              </a:solidFill>
              <a:latin typeface="Arial"/>
              <a:ea typeface="Arial"/>
              <a:cs typeface="Arial"/>
              <a:sym typeface="Arial"/>
            </a:endParaRPr>
          </a:p>
        </p:txBody>
      </p:sp>
      <p:sp>
        <p:nvSpPr>
          <p:cNvPr id="161" name="Google Shape;161;p6"/>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62" name="Google Shape;162;p6" descr="图表, 条形图&#10;&#10;描述已自动生成"/>
          <p:cNvPicPr preferRelativeResize="0">
            <a:picLocks noGrp="1"/>
          </p:cNvPicPr>
          <p:nvPr>
            <p:ph type="body" idx="1"/>
          </p:nvPr>
        </p:nvPicPr>
        <p:blipFill rotWithShape="1">
          <a:blip r:embed="rId3">
            <a:alphaModFix/>
          </a:blip>
          <a:srcRect l="39" r="-1236" b="-1"/>
          <a:stretch/>
        </p:blipFill>
        <p:spPr>
          <a:xfrm>
            <a:off x="5346767" y="389613"/>
            <a:ext cx="5783954" cy="3847635"/>
          </a:xfrm>
          <a:prstGeom prst="rect">
            <a:avLst/>
          </a:prstGeom>
          <a:noFill/>
          <a:ln>
            <a:noFill/>
          </a:ln>
        </p:spPr>
      </p:pic>
      <p:sp>
        <p:nvSpPr>
          <p:cNvPr id="163" name="Google Shape;163;p6"/>
          <p:cNvSpPr txBox="1"/>
          <p:nvPr/>
        </p:nvSpPr>
        <p:spPr>
          <a:xfrm>
            <a:off x="4654296" y="4544569"/>
            <a:ext cx="7214616" cy="1682496"/>
          </a:xfrm>
          <a:prstGeom prst="rect">
            <a:avLst/>
          </a:prstGeom>
          <a:noFill/>
          <a:ln>
            <a:noFill/>
          </a:ln>
        </p:spPr>
        <p:txBody>
          <a:bodyPr spcFirstLastPara="1" wrap="square" lIns="91425" tIns="45700" rIns="91425" bIns="45700" anchor="t" anchorCtr="0">
            <a:noAutofit/>
          </a:bodyPr>
          <a:lstStyle/>
          <a:p>
            <a:pPr marL="0" marR="0" lvl="0" indent="88900" algn="l" rtl="0">
              <a:lnSpc>
                <a:spcPct val="9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88900" algn="l" rtl="0">
              <a:lnSpc>
                <a:spcPct val="90000"/>
              </a:lnSpc>
              <a:spcBef>
                <a:spcPts val="60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4" name="Google Shape;164;p6"/>
          <p:cNvSpPr txBox="1"/>
          <p:nvPr/>
        </p:nvSpPr>
        <p:spPr>
          <a:xfrm>
            <a:off x="9377147" y="4253366"/>
            <a:ext cx="2814853"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Data Source: </a:t>
            </a:r>
            <a:r>
              <a:rPr lang="en-US" sz="1000" b="1" i="0" u="none" strike="noStrike" cap="none">
                <a:solidFill>
                  <a:srgbClr val="333333"/>
                </a:solidFill>
                <a:latin typeface="Lato"/>
                <a:ea typeface="Lato"/>
                <a:cs typeface="Lato"/>
                <a:sym typeface="Lato"/>
              </a:rPr>
              <a:t>Internal migration: Overview, 2016/2017 to 2018/2019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165" name="Google Shape;165;p6"/>
          <p:cNvSpPr/>
          <p:nvPr/>
        </p:nvSpPr>
        <p:spPr>
          <a:xfrm flipH="1">
            <a:off x="4777121" y="4714061"/>
            <a:ext cx="7551134" cy="1754326"/>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Non-Movers as Majority:</a:t>
            </a:r>
            <a:r>
              <a:rPr lang="en-US" sz="1800" b="0" i="0" u="none" strike="noStrike" cap="none">
                <a:solidFill>
                  <a:schemeClr val="dk1"/>
                </a:solidFill>
                <a:latin typeface="Arial"/>
                <a:ea typeface="Arial"/>
                <a:cs typeface="Arial"/>
                <a:sym typeface="Arial"/>
              </a:rPr>
              <a:t> Non-movers dominate regions like Ontario.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Focus on retaining residents with better amenities and services.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Urban Migration:</a:t>
            </a:r>
            <a:r>
              <a:rPr lang="en-US" sz="1800" b="0" i="0" u="none" strike="noStrike" cap="none">
                <a:solidFill>
                  <a:schemeClr val="dk1"/>
                </a:solidFill>
                <a:latin typeface="Arial"/>
                <a:ea typeface="Arial"/>
                <a:cs typeface="Arial"/>
                <a:sym typeface="Arial"/>
              </a:rPr>
              <a:t> Toronto and GTHA attract high external migration.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Enhance settlement programs, housing, and job access for newcomers.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Intra-Provincial Migration:</a:t>
            </a:r>
            <a:r>
              <a:rPr lang="en-US" sz="1800" b="0" i="0" u="none" strike="noStrike" cap="none">
                <a:solidFill>
                  <a:schemeClr val="dk1"/>
                </a:solidFill>
                <a:latin typeface="Arial"/>
                <a:ea typeface="Arial"/>
                <a:cs typeface="Arial"/>
                <a:sym typeface="Arial"/>
              </a:rPr>
              <a:t> Smaller but steady contributions.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Improve regional transport and connectivity to boost economic activity.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8"/>
        <p:cNvGrpSpPr/>
        <p:nvPr/>
      </p:nvGrpSpPr>
      <p:grpSpPr>
        <a:xfrm>
          <a:off x="0" y="0"/>
          <a:ext cx="0" cy="0"/>
          <a:chOff x="0" y="0"/>
          <a:chExt cx="0" cy="0"/>
        </a:xfrm>
      </p:grpSpPr>
      <p:sp>
        <p:nvSpPr>
          <p:cNvPr id="1009" name="Google Shape;1009;p55"/>
          <p:cNvSpPr/>
          <p:nvPr/>
        </p:nvSpPr>
        <p:spPr>
          <a:xfrm>
            <a:off x="0" y="0"/>
            <a:ext cx="12192000" cy="6858000"/>
          </a:xfrm>
          <a:prstGeom prst="rect">
            <a:avLst/>
          </a:prstGeom>
          <a:solidFill>
            <a:srgbClr val="ED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010" name="Google Shape;1010;p55"/>
          <p:cNvGrpSpPr/>
          <p:nvPr/>
        </p:nvGrpSpPr>
        <p:grpSpPr>
          <a:xfrm>
            <a:off x="-1" y="-1"/>
            <a:ext cx="12191999" cy="4267200"/>
            <a:chOff x="7467600" y="0"/>
            <a:chExt cx="4724400" cy="6858000"/>
          </a:xfrm>
        </p:grpSpPr>
        <p:sp>
          <p:nvSpPr>
            <p:cNvPr id="1011" name="Google Shape;1011;p55"/>
            <p:cNvSpPr/>
            <p:nvPr/>
          </p:nvSpPr>
          <p:spPr>
            <a:xfrm>
              <a:off x="7467600" y="0"/>
              <a:ext cx="4724400" cy="6858000"/>
            </a:xfrm>
            <a:prstGeom prst="rect">
              <a:avLst/>
            </a:prstGeom>
            <a:solidFill>
              <a:schemeClr val="accent5">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12" name="Google Shape;1012;p55"/>
            <p:cNvSpPr/>
            <p:nvPr/>
          </p:nvSpPr>
          <p:spPr>
            <a:xfrm>
              <a:off x="7467600" y="0"/>
              <a:ext cx="4724400" cy="6858000"/>
            </a:xfrm>
            <a:prstGeom prst="rect">
              <a:avLst/>
            </a:prstGeom>
            <a:solidFill>
              <a:srgbClr val="E1EFD8">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013" name="Google Shape;1013;p55"/>
          <p:cNvSpPr/>
          <p:nvPr/>
        </p:nvSpPr>
        <p:spPr>
          <a:xfrm>
            <a:off x="0" y="0"/>
            <a:ext cx="12192000" cy="4267200"/>
          </a:xfrm>
          <a:custGeom>
            <a:avLst/>
            <a:gdLst/>
            <a:ahLst/>
            <a:cxnLst/>
            <a:rect l="l" t="t" r="r" b="b"/>
            <a:pathLst>
              <a:path w="12192000" h="4267200" extrusionOk="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14" name="Google Shape;1014;p55"/>
          <p:cNvSpPr/>
          <p:nvPr/>
        </p:nvSpPr>
        <p:spPr>
          <a:xfrm>
            <a:off x="457200" y="457201"/>
            <a:ext cx="11277600" cy="5943598"/>
          </a:xfrm>
          <a:prstGeom prst="rect">
            <a:avLst/>
          </a:prstGeom>
          <a:solidFill>
            <a:schemeClr val="lt1"/>
          </a:solidFill>
          <a:ln>
            <a:noFill/>
          </a:ln>
          <a:effectLst>
            <a:outerShdw blurRad="317500" algn="ctr" rotWithShape="0">
              <a:schemeClr val="dk1">
                <a:alpha val="24313"/>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15" name="Google Shape;1015;p55"/>
          <p:cNvSpPr txBox="1">
            <a:spLocks noGrp="1"/>
          </p:cNvSpPr>
          <p:nvPr>
            <p:ph type="title"/>
          </p:nvPr>
        </p:nvSpPr>
        <p:spPr>
          <a:xfrm>
            <a:off x="1143000" y="990599"/>
            <a:ext cx="9906000" cy="685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r>
              <a:rPr lang="en-US" sz="4000" b="1">
                <a:solidFill>
                  <a:schemeClr val="dk1"/>
                </a:solidFill>
                <a:latin typeface="Arial"/>
                <a:ea typeface="Arial"/>
                <a:cs typeface="Arial"/>
                <a:sym typeface="Arial"/>
              </a:rPr>
              <a:t>NGO’s skill shortages in Ontario -2024</a:t>
            </a:r>
            <a:endParaRPr sz="4000" b="1">
              <a:solidFill>
                <a:schemeClr val="dk1"/>
              </a:solidFill>
              <a:latin typeface="Arial"/>
              <a:ea typeface="Arial"/>
              <a:cs typeface="Arial"/>
              <a:sym typeface="Arial"/>
            </a:endParaRPr>
          </a:p>
        </p:txBody>
      </p:sp>
      <p:sp>
        <p:nvSpPr>
          <p:cNvPr id="1016" name="Google Shape;1016;p55"/>
          <p:cNvSpPr txBox="1"/>
          <p:nvPr/>
        </p:nvSpPr>
        <p:spPr>
          <a:xfrm>
            <a:off x="793661" y="2599509"/>
            <a:ext cx="4530898" cy="3639450"/>
          </a:xfrm>
          <a:prstGeom prst="rect">
            <a:avLst/>
          </a:prstGeom>
          <a:noFill/>
          <a:ln>
            <a:noFill/>
          </a:ln>
        </p:spPr>
        <p:txBody>
          <a:bodyPr spcFirstLastPara="1" wrap="square" lIns="91425" tIns="45700" rIns="91425" bIns="45700" anchor="ctr" anchorCtr="0">
            <a:normAutofit/>
          </a:bodyPr>
          <a:lstStyle/>
          <a:p>
            <a:pPr marL="0" marR="0" lvl="0" indent="127000" algn="l" rtl="0">
              <a:lnSpc>
                <a:spcPct val="9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grpSp>
        <p:nvGrpSpPr>
          <p:cNvPr id="1017" name="Google Shape;1017;p55"/>
          <p:cNvGrpSpPr/>
          <p:nvPr/>
        </p:nvGrpSpPr>
        <p:grpSpPr>
          <a:xfrm>
            <a:off x="689498" y="2702562"/>
            <a:ext cx="10813003" cy="2603129"/>
            <a:chOff x="3698" y="565334"/>
            <a:chExt cx="10813003" cy="2603129"/>
          </a:xfrm>
        </p:grpSpPr>
        <p:sp>
          <p:nvSpPr>
            <p:cNvPr id="1018" name="Google Shape;1018;p55"/>
            <p:cNvSpPr/>
            <p:nvPr/>
          </p:nvSpPr>
          <p:spPr>
            <a:xfrm>
              <a:off x="3698" y="565334"/>
              <a:ext cx="2002408" cy="120144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55"/>
            <p:cNvSpPr txBox="1"/>
            <p:nvPr/>
          </p:nvSpPr>
          <p:spPr>
            <a:xfrm>
              <a:off x="3698" y="565334"/>
              <a:ext cx="2002408" cy="120144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Fundraising is the most significant skill shortage, with 42% of NGOs identifying it as a gap, indicating that many organizations are struggling to secure adequate funding to support their programs.</a:t>
              </a:r>
              <a:endParaRPr sz="1000" b="0" i="0" u="none" strike="noStrike" cap="none">
                <a:solidFill>
                  <a:schemeClr val="lt1"/>
                </a:solidFill>
                <a:latin typeface="Arial"/>
                <a:ea typeface="Arial"/>
                <a:cs typeface="Arial"/>
                <a:sym typeface="Arial"/>
              </a:endParaRPr>
            </a:p>
          </p:txBody>
        </p:sp>
        <p:sp>
          <p:nvSpPr>
            <p:cNvPr id="1020" name="Google Shape;1020;p55"/>
            <p:cNvSpPr/>
            <p:nvPr/>
          </p:nvSpPr>
          <p:spPr>
            <a:xfrm>
              <a:off x="2206347" y="565334"/>
              <a:ext cx="2002408" cy="120144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55"/>
            <p:cNvSpPr txBox="1"/>
            <p:nvPr/>
          </p:nvSpPr>
          <p:spPr>
            <a:xfrm>
              <a:off x="2206347" y="565334"/>
              <a:ext cx="2002408" cy="120144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IT/Tech skills are also in high demand, with 34% of NGOs reporting shortages, reflecting the increasing need for digital transformation and technology expertise in NGO operations.</a:t>
              </a:r>
              <a:endParaRPr sz="1000" b="0" i="0" u="none" strike="noStrike" cap="none">
                <a:solidFill>
                  <a:schemeClr val="lt1"/>
                </a:solidFill>
                <a:latin typeface="Arial"/>
                <a:ea typeface="Arial"/>
                <a:cs typeface="Arial"/>
                <a:sym typeface="Arial"/>
              </a:endParaRPr>
            </a:p>
          </p:txBody>
        </p:sp>
        <p:sp>
          <p:nvSpPr>
            <p:cNvPr id="1022" name="Google Shape;1022;p55"/>
            <p:cNvSpPr/>
            <p:nvPr/>
          </p:nvSpPr>
          <p:spPr>
            <a:xfrm>
              <a:off x="4408995" y="565334"/>
              <a:ext cx="2002408" cy="120144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55"/>
            <p:cNvSpPr txBox="1"/>
            <p:nvPr/>
          </p:nvSpPr>
          <p:spPr>
            <a:xfrm>
              <a:off x="4408995" y="565334"/>
              <a:ext cx="2002408" cy="120144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Other notable shortages include Grant Writing (28%), Communications (27%), Data (27%), and Human Resources (27%), all essential for effective organizational management and reporting.</a:t>
              </a:r>
              <a:endParaRPr sz="1000" b="0" i="0" u="none" strike="noStrike" cap="none">
                <a:solidFill>
                  <a:schemeClr val="lt1"/>
                </a:solidFill>
                <a:latin typeface="Arial"/>
                <a:ea typeface="Arial"/>
                <a:cs typeface="Arial"/>
                <a:sym typeface="Arial"/>
              </a:endParaRPr>
            </a:p>
          </p:txBody>
        </p:sp>
        <p:sp>
          <p:nvSpPr>
            <p:cNvPr id="1024" name="Google Shape;1024;p55"/>
            <p:cNvSpPr/>
            <p:nvPr/>
          </p:nvSpPr>
          <p:spPr>
            <a:xfrm>
              <a:off x="6611644" y="565334"/>
              <a:ext cx="2002408" cy="120144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55"/>
            <p:cNvSpPr txBox="1"/>
            <p:nvPr/>
          </p:nvSpPr>
          <p:spPr>
            <a:xfrm>
              <a:off x="6611644" y="565334"/>
              <a:ext cx="2002408" cy="120144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Government Relations (GR) skills are lacking in 25% of NGOs, emphasizing the importance of maintaining relationships with policymakers and securing government funding.</a:t>
              </a:r>
              <a:endParaRPr sz="1000" b="0" i="0" u="none" strike="noStrike" cap="none">
                <a:solidFill>
                  <a:schemeClr val="lt1"/>
                </a:solidFill>
                <a:latin typeface="Arial"/>
                <a:ea typeface="Arial"/>
                <a:cs typeface="Arial"/>
                <a:sym typeface="Arial"/>
              </a:endParaRPr>
            </a:p>
          </p:txBody>
        </p:sp>
        <p:sp>
          <p:nvSpPr>
            <p:cNvPr id="1026" name="Google Shape;1026;p55"/>
            <p:cNvSpPr/>
            <p:nvPr/>
          </p:nvSpPr>
          <p:spPr>
            <a:xfrm>
              <a:off x="8814293" y="565334"/>
              <a:ext cx="2002408" cy="120144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55"/>
            <p:cNvSpPr txBox="1"/>
            <p:nvPr/>
          </p:nvSpPr>
          <p:spPr>
            <a:xfrm>
              <a:off x="8814293" y="565334"/>
              <a:ext cx="2002408" cy="120144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There are shortages in Digital skills (23%), Evaluation (22%), and Volunteer Management/Coordination (22%), which are crucial for program effectiveness and efficiency.</a:t>
              </a:r>
              <a:endParaRPr sz="1000" b="0" i="0" u="none" strike="noStrike" cap="none">
                <a:solidFill>
                  <a:schemeClr val="lt1"/>
                </a:solidFill>
                <a:latin typeface="Arial"/>
                <a:ea typeface="Arial"/>
                <a:cs typeface="Arial"/>
                <a:sym typeface="Arial"/>
              </a:endParaRPr>
            </a:p>
          </p:txBody>
        </p:sp>
        <p:sp>
          <p:nvSpPr>
            <p:cNvPr id="1028" name="Google Shape;1028;p55"/>
            <p:cNvSpPr/>
            <p:nvPr/>
          </p:nvSpPr>
          <p:spPr>
            <a:xfrm>
              <a:off x="1105022" y="1967019"/>
              <a:ext cx="2002408" cy="120144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55"/>
            <p:cNvSpPr txBox="1"/>
            <p:nvPr/>
          </p:nvSpPr>
          <p:spPr>
            <a:xfrm>
              <a:off x="1105022" y="1967019"/>
              <a:ext cx="2002408" cy="120144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Finance and Public Policy/Advocacy skills are each identified as gaps in 21% of NGOs, highlighting challenges in maintaining financial oversight and engaging in policy influence.</a:t>
              </a:r>
              <a:endParaRPr sz="1000" b="0" i="0" u="none" strike="noStrike" cap="none">
                <a:solidFill>
                  <a:schemeClr val="lt1"/>
                </a:solidFill>
                <a:latin typeface="Arial"/>
                <a:ea typeface="Arial"/>
                <a:cs typeface="Arial"/>
                <a:sym typeface="Arial"/>
              </a:endParaRPr>
            </a:p>
          </p:txBody>
        </p:sp>
        <p:sp>
          <p:nvSpPr>
            <p:cNvPr id="1030" name="Google Shape;1030;p55"/>
            <p:cNvSpPr/>
            <p:nvPr/>
          </p:nvSpPr>
          <p:spPr>
            <a:xfrm>
              <a:off x="3307671" y="1967019"/>
              <a:ext cx="2002408" cy="120144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55"/>
            <p:cNvSpPr txBox="1"/>
            <p:nvPr/>
          </p:nvSpPr>
          <p:spPr>
            <a:xfrm>
              <a:off x="3307671" y="1967019"/>
              <a:ext cx="2002408" cy="120144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Program Design and Delivery, Senior Management, and Public Affairs each represent a 16% or lower shortage, which is relatively less significant but still crucial for leadership and service execution.</a:t>
              </a:r>
              <a:endParaRPr sz="1000" b="0" i="0" u="none" strike="noStrike" cap="none">
                <a:solidFill>
                  <a:schemeClr val="lt1"/>
                </a:solidFill>
                <a:latin typeface="Arial"/>
                <a:ea typeface="Arial"/>
                <a:cs typeface="Arial"/>
                <a:sym typeface="Arial"/>
              </a:endParaRPr>
            </a:p>
          </p:txBody>
        </p:sp>
        <p:sp>
          <p:nvSpPr>
            <p:cNvPr id="1032" name="Google Shape;1032;p55"/>
            <p:cNvSpPr/>
            <p:nvPr/>
          </p:nvSpPr>
          <p:spPr>
            <a:xfrm>
              <a:off x="5510320" y="1967019"/>
              <a:ext cx="2002408" cy="120144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55"/>
            <p:cNvSpPr txBox="1"/>
            <p:nvPr/>
          </p:nvSpPr>
          <p:spPr>
            <a:xfrm>
              <a:off x="5510320" y="1967019"/>
              <a:ext cx="2002408" cy="120144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A small percentage of NGOs (16%) reported that they are not facing a skills shortage, indicating that some organizations are well-resourced in terms of skills.</a:t>
              </a:r>
              <a:endParaRPr sz="1000" b="0" i="0" u="none" strike="noStrike" cap="none">
                <a:solidFill>
                  <a:schemeClr val="lt1"/>
                </a:solidFill>
                <a:latin typeface="Arial"/>
                <a:ea typeface="Arial"/>
                <a:cs typeface="Arial"/>
                <a:sym typeface="Arial"/>
              </a:endParaRPr>
            </a:p>
          </p:txBody>
        </p:sp>
        <p:sp>
          <p:nvSpPr>
            <p:cNvPr id="1034" name="Google Shape;1034;p55"/>
            <p:cNvSpPr/>
            <p:nvPr/>
          </p:nvSpPr>
          <p:spPr>
            <a:xfrm>
              <a:off x="7712969" y="1967019"/>
              <a:ext cx="2002408" cy="1201444"/>
            </a:xfrm>
            <a:prstGeom prst="rect">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55"/>
            <p:cNvSpPr txBox="1"/>
            <p:nvPr/>
          </p:nvSpPr>
          <p:spPr>
            <a:xfrm>
              <a:off x="7712969" y="1967019"/>
              <a:ext cx="2002408" cy="1201444"/>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rial"/>
                <a:buNone/>
              </a:pPr>
              <a:r>
                <a:rPr lang="en-US" sz="1000" b="1" i="0" u="none" strike="noStrike" cap="none">
                  <a:solidFill>
                    <a:schemeClr val="lt1"/>
                  </a:solidFill>
                  <a:latin typeface="Arial"/>
                  <a:ea typeface="Arial"/>
                  <a:cs typeface="Arial"/>
                  <a:sym typeface="Arial"/>
                </a:rPr>
                <a:t>Shortages in Healthcare, Nursing, PSW, and Social Workers and Educators were reported by only 2% of NGOs, possibly reflecting the specific scope of services for these organizations.</a:t>
              </a:r>
              <a:endParaRPr sz="1000" b="0" i="0" u="none" strike="noStrike" cap="none">
                <a:solidFill>
                  <a:schemeClr val="lt1"/>
                </a:solidFill>
                <a:latin typeface="Arial"/>
                <a:ea typeface="Arial"/>
                <a:cs typeface="Arial"/>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31ad873a993_1_8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Summary of Community Services</a:t>
            </a:r>
            <a:endParaRPr/>
          </a:p>
        </p:txBody>
      </p:sp>
      <p:grpSp>
        <p:nvGrpSpPr>
          <p:cNvPr id="1042" name="Google Shape;1042;g31ad873a993_1_819"/>
          <p:cNvGrpSpPr/>
          <p:nvPr/>
        </p:nvGrpSpPr>
        <p:grpSpPr>
          <a:xfrm>
            <a:off x="2580873" y="1881566"/>
            <a:ext cx="7030252" cy="4352060"/>
            <a:chOff x="1742673" y="241"/>
            <a:chExt cx="7030252" cy="4352060"/>
          </a:xfrm>
        </p:grpSpPr>
        <p:sp>
          <p:nvSpPr>
            <p:cNvPr id="1043" name="Google Shape;1043;g31ad873a993_1_819"/>
            <p:cNvSpPr/>
            <p:nvPr/>
          </p:nvSpPr>
          <p:spPr>
            <a:xfrm>
              <a:off x="1742673" y="241"/>
              <a:ext cx="3347739" cy="2008643"/>
            </a:xfrm>
            <a:prstGeom prst="rect">
              <a:avLst/>
            </a:prstGeom>
            <a:gradFill>
              <a:gsLst>
                <a:gs pos="0">
                  <a:srgbClr val="2F6CD6"/>
                </a:gs>
                <a:gs pos="100000">
                  <a:srgbClr val="8FB2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g31ad873a993_1_819"/>
            <p:cNvSpPr txBox="1"/>
            <p:nvPr/>
          </p:nvSpPr>
          <p:spPr>
            <a:xfrm>
              <a:off x="1742673" y="241"/>
              <a:ext cx="3347739" cy="2008643"/>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NGOs in Ontario face rising demand for services, with 83% reporting increased demand in 2024.</a:t>
              </a:r>
              <a:endParaRPr/>
            </a:p>
          </p:txBody>
        </p:sp>
        <p:sp>
          <p:nvSpPr>
            <p:cNvPr id="1045" name="Google Shape;1045;g31ad873a993_1_819"/>
            <p:cNvSpPr/>
            <p:nvPr/>
          </p:nvSpPr>
          <p:spPr>
            <a:xfrm>
              <a:off x="5425186" y="241"/>
              <a:ext cx="3347739" cy="2008643"/>
            </a:xfrm>
            <a:prstGeom prst="rect">
              <a:avLst/>
            </a:prstGeom>
            <a:gradFill>
              <a:gsLst>
                <a:gs pos="0">
                  <a:srgbClr val="2F6CD6"/>
                </a:gs>
                <a:gs pos="100000">
                  <a:srgbClr val="8FB2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g31ad873a993_1_819"/>
            <p:cNvSpPr txBox="1"/>
            <p:nvPr/>
          </p:nvSpPr>
          <p:spPr>
            <a:xfrm>
              <a:off x="5425186" y="241"/>
              <a:ext cx="3347739" cy="2008643"/>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Financial forecasts reveal challenges in funding, with a reliance on government transfers in low-income regions.</a:t>
              </a:r>
              <a:endParaRPr/>
            </a:p>
          </p:txBody>
        </p:sp>
        <p:sp>
          <p:nvSpPr>
            <p:cNvPr id="1047" name="Google Shape;1047;g31ad873a993_1_819"/>
            <p:cNvSpPr/>
            <p:nvPr/>
          </p:nvSpPr>
          <p:spPr>
            <a:xfrm>
              <a:off x="1742673" y="2343658"/>
              <a:ext cx="3347739" cy="2008643"/>
            </a:xfrm>
            <a:prstGeom prst="rect">
              <a:avLst/>
            </a:prstGeom>
            <a:gradFill>
              <a:gsLst>
                <a:gs pos="0">
                  <a:srgbClr val="2F6CD6"/>
                </a:gs>
                <a:gs pos="100000">
                  <a:srgbClr val="8FB2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g31ad873a993_1_819"/>
            <p:cNvSpPr txBox="1"/>
            <p:nvPr/>
          </p:nvSpPr>
          <p:spPr>
            <a:xfrm>
              <a:off x="1742673" y="2343658"/>
              <a:ext cx="3347739" cy="2008643"/>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Skill shortages and staff burnout are critical concerns.</a:t>
              </a:r>
              <a:endParaRPr/>
            </a:p>
          </p:txBody>
        </p:sp>
        <p:sp>
          <p:nvSpPr>
            <p:cNvPr id="1049" name="Google Shape;1049;g31ad873a993_1_819"/>
            <p:cNvSpPr/>
            <p:nvPr/>
          </p:nvSpPr>
          <p:spPr>
            <a:xfrm>
              <a:off x="5425186" y="2343658"/>
              <a:ext cx="3347739" cy="2008643"/>
            </a:xfrm>
            <a:prstGeom prst="rect">
              <a:avLst/>
            </a:prstGeom>
            <a:gradFill>
              <a:gsLst>
                <a:gs pos="0">
                  <a:srgbClr val="2F6CD6"/>
                </a:gs>
                <a:gs pos="100000">
                  <a:srgbClr val="8FB2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g31ad873a993_1_819"/>
            <p:cNvSpPr txBox="1"/>
            <p:nvPr/>
          </p:nvSpPr>
          <p:spPr>
            <a:xfrm>
              <a:off x="5425186" y="2343658"/>
              <a:ext cx="3347739" cy="2008643"/>
            </a:xfrm>
            <a:prstGeom prst="rect">
              <a:avLst/>
            </a:prstGeom>
            <a:noFill/>
            <a:ln>
              <a:noFill/>
            </a:ln>
          </p:spPr>
          <p:txBody>
            <a:bodyPr spcFirstLastPara="1" wrap="square" lIns="83800" tIns="83800" rIns="83800" bIns="838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Suggestions:</a:t>
              </a:r>
              <a:endParaRPr/>
            </a:p>
            <a:p>
              <a:pPr marL="171450" marR="0" lvl="1" indent="-171450" algn="l" rtl="0">
                <a:lnSpc>
                  <a:spcPct val="90000"/>
                </a:lnSpc>
                <a:spcBef>
                  <a:spcPts val="770"/>
                </a:spcBef>
                <a:spcAft>
                  <a:spcPts val="0"/>
                </a:spcAft>
                <a:buClr>
                  <a:srgbClr val="000000"/>
                </a:buClr>
                <a:buSzPts val="1700"/>
                <a:buFont typeface="Arial"/>
                <a:buChar char="•"/>
              </a:pPr>
              <a:r>
                <a:rPr lang="en-US" sz="1700" b="0" i="0" u="none" strike="noStrike" cap="none">
                  <a:solidFill>
                    <a:schemeClr val="lt1"/>
                  </a:solidFill>
                  <a:latin typeface="Arial"/>
                  <a:ea typeface="Arial"/>
                  <a:cs typeface="Arial"/>
                  <a:sym typeface="Arial"/>
                </a:rPr>
                <a:t>Strengthen support for NGO funding and workforce development.</a:t>
              </a:r>
              <a:endParaRPr/>
            </a:p>
            <a:p>
              <a:pPr marL="171450" marR="0" lvl="1" indent="-171450" algn="l" rtl="0">
                <a:lnSpc>
                  <a:spcPct val="90000"/>
                </a:lnSpc>
                <a:spcBef>
                  <a:spcPts val="255"/>
                </a:spcBef>
                <a:spcAft>
                  <a:spcPts val="0"/>
                </a:spcAft>
                <a:buClr>
                  <a:srgbClr val="000000"/>
                </a:buClr>
                <a:buSzPts val="1700"/>
                <a:buFont typeface="Arial"/>
                <a:buChar char="•"/>
              </a:pPr>
              <a:r>
                <a:rPr lang="en-US" sz="1700" b="0" i="0" u="none" strike="noStrike" cap="none">
                  <a:solidFill>
                    <a:schemeClr val="lt1"/>
                  </a:solidFill>
                  <a:latin typeface="Arial"/>
                  <a:ea typeface="Arial"/>
                  <a:cs typeface="Arial"/>
                  <a:sym typeface="Arial"/>
                </a:rPr>
                <a:t>Improve service delivery mechanisms for underserved communities.</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4"/>
        <p:cNvGrpSpPr/>
        <p:nvPr/>
      </p:nvGrpSpPr>
      <p:grpSpPr>
        <a:xfrm>
          <a:off x="0" y="0"/>
          <a:ext cx="0" cy="0"/>
          <a:chOff x="0" y="0"/>
          <a:chExt cx="0" cy="0"/>
        </a:xfrm>
      </p:grpSpPr>
      <p:sp>
        <p:nvSpPr>
          <p:cNvPr id="1055" name="Google Shape;1055;p6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6" name="Google Shape;1056;p66"/>
          <p:cNvSpPr txBox="1">
            <a:spLocks noGrp="1"/>
          </p:cNvSpPr>
          <p:nvPr>
            <p:ph type="title"/>
          </p:nvPr>
        </p:nvSpPr>
        <p:spPr>
          <a:xfrm>
            <a:off x="5297762" y="329184"/>
            <a:ext cx="6251110" cy="17830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a:t>References</a:t>
            </a:r>
            <a:endParaRPr/>
          </a:p>
        </p:txBody>
      </p:sp>
      <p:pic>
        <p:nvPicPr>
          <p:cNvPr id="1057" name="Google Shape;1057;p66" descr="Floorplan on a table"/>
          <p:cNvPicPr preferRelativeResize="0"/>
          <p:nvPr/>
        </p:nvPicPr>
        <p:blipFill rotWithShape="1">
          <a:blip r:embed="rId3">
            <a:alphaModFix/>
          </a:blip>
          <a:srcRect l="34379" r="17743"/>
          <a:stretch/>
        </p:blipFill>
        <p:spPr>
          <a:xfrm>
            <a:off x="1" y="10"/>
            <a:ext cx="4657344" cy="6857990"/>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58" name="Google Shape;1058;p66"/>
          <p:cNvSpPr/>
          <p:nvPr/>
        </p:nvSpPr>
        <p:spPr>
          <a:xfrm>
            <a:off x="5297762" y="2374947"/>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9" name="Google Shape;1059;p66"/>
          <p:cNvSpPr txBox="1">
            <a:spLocks noGrp="1"/>
          </p:cNvSpPr>
          <p:nvPr>
            <p:ph type="body" idx="1"/>
          </p:nvPr>
        </p:nvSpPr>
        <p:spPr>
          <a:xfrm>
            <a:off x="5297762" y="2706624"/>
            <a:ext cx="6251110" cy="3483864"/>
          </a:xfrm>
          <a:prstGeom prst="rect">
            <a:avLst/>
          </a:prstGeom>
          <a:noFill/>
          <a:ln>
            <a:noFill/>
          </a:ln>
        </p:spPr>
        <p:txBody>
          <a:bodyPr spcFirstLastPara="1" wrap="square" lIns="91425" tIns="45700" rIns="91425" bIns="45700" anchor="t" anchorCtr="0">
            <a:normAutofit lnSpcReduction="10000"/>
          </a:bodyPr>
          <a:lstStyle/>
          <a:p>
            <a:pPr marL="0" marR="0" lvl="0" indent="0" algn="just" rtl="0">
              <a:lnSpc>
                <a:spcPct val="90000"/>
              </a:lnSpc>
              <a:spcBef>
                <a:spcPts val="0"/>
              </a:spcBef>
              <a:spcAft>
                <a:spcPts val="0"/>
              </a:spcAft>
              <a:buClr>
                <a:schemeClr val="dk1"/>
              </a:buClr>
              <a:buSzPts val="1400"/>
              <a:buFont typeface="Arial"/>
              <a:buChar char="•"/>
            </a:pPr>
            <a:r>
              <a:rPr lang="en-US" sz="1400" b="1" u="none" strike="noStrike" cap="none">
                <a:latin typeface="Arial"/>
                <a:ea typeface="Arial"/>
                <a:cs typeface="Arial"/>
                <a:sym typeface="Arial"/>
              </a:rPr>
              <a:t>City of Toronto. (2021). City of Toronto 2021: Affordable Housing Deficit. </a:t>
            </a:r>
            <a:endParaRPr/>
          </a:p>
          <a:p>
            <a:pPr marL="0" marR="0" lvl="0" indent="0" algn="just" rtl="0">
              <a:lnSpc>
                <a:spcPct val="90000"/>
              </a:lnSpc>
              <a:spcBef>
                <a:spcPts val="600"/>
              </a:spcBef>
              <a:spcAft>
                <a:spcPts val="0"/>
              </a:spcAft>
              <a:buClr>
                <a:schemeClr val="dk1"/>
              </a:buClr>
              <a:buSzPts val="1400"/>
              <a:buFont typeface="Arial"/>
              <a:buChar char="•"/>
            </a:pPr>
            <a:r>
              <a:rPr lang="en-US" sz="1400" b="1" u="none" strike="noStrike" cap="none">
                <a:latin typeface="Arial"/>
                <a:ea typeface="Arial"/>
                <a:cs typeface="Arial"/>
                <a:sym typeface="Arial"/>
              </a:rPr>
              <a:t>Housing Assessment Resource Tools (HART),</a:t>
            </a:r>
            <a:endParaRPr/>
          </a:p>
          <a:p>
            <a:pPr marL="0" marR="0" lvl="0" indent="0" algn="just" rtl="0">
              <a:lnSpc>
                <a:spcPct val="90000"/>
              </a:lnSpc>
              <a:spcBef>
                <a:spcPts val="600"/>
              </a:spcBef>
              <a:spcAft>
                <a:spcPts val="0"/>
              </a:spcAft>
              <a:buClr>
                <a:schemeClr val="dk1"/>
              </a:buClr>
              <a:buSzPts val="1400"/>
              <a:buFont typeface="Arial"/>
              <a:buChar char="•"/>
            </a:pPr>
            <a:r>
              <a:rPr lang="en-US" sz="1400" b="1" u="none" strike="noStrike" cap="none">
                <a:latin typeface="Arial"/>
                <a:ea typeface="Arial"/>
                <a:cs typeface="Arial"/>
                <a:sym typeface="Arial"/>
              </a:rPr>
              <a:t> University of British Columbia.</a:t>
            </a:r>
            <a:endParaRPr/>
          </a:p>
          <a:p>
            <a:pPr marL="0" marR="0" lvl="0" indent="0" algn="just" rtl="0">
              <a:lnSpc>
                <a:spcPct val="90000"/>
              </a:lnSpc>
              <a:spcBef>
                <a:spcPts val="600"/>
              </a:spcBef>
              <a:spcAft>
                <a:spcPts val="0"/>
              </a:spcAft>
              <a:buClr>
                <a:schemeClr val="dk1"/>
              </a:buClr>
              <a:buSzPts val="1400"/>
              <a:buFont typeface="Arial"/>
              <a:buChar char="•"/>
            </a:pPr>
            <a:r>
              <a:rPr lang="en-US" sz="1400" b="1" u="none" strike="noStrike" cap="none">
                <a:latin typeface="Arial"/>
                <a:ea typeface="Arial"/>
                <a:cs typeface="Arial"/>
                <a:sym typeface="Arial"/>
              </a:rPr>
              <a:t>Canada Mortgage and Housing Corporation. (2024). Starts and Completions Survey Methodology.</a:t>
            </a:r>
            <a:endParaRPr/>
          </a:p>
          <a:p>
            <a:pPr marL="0" marR="0" lvl="0" indent="0" algn="just" rtl="0">
              <a:lnSpc>
                <a:spcPct val="90000"/>
              </a:lnSpc>
              <a:spcBef>
                <a:spcPts val="600"/>
              </a:spcBef>
              <a:spcAft>
                <a:spcPts val="0"/>
              </a:spcAft>
              <a:buClr>
                <a:schemeClr val="dk1"/>
              </a:buClr>
              <a:buSzPts val="1400"/>
              <a:buFont typeface="Arial"/>
              <a:buChar char="•"/>
            </a:pPr>
            <a:r>
              <a:rPr lang="en-US" sz="1400" b="1" u="none" strike="noStrike" cap="none">
                <a:latin typeface="Arial"/>
                <a:ea typeface="Arial"/>
                <a:cs typeface="Arial"/>
                <a:sym typeface="Arial"/>
              </a:rPr>
              <a:t>Leon, S. (2020). Forced Out: Evictions, Race, and Poverty in Toronto. Wellesley Institute.</a:t>
            </a:r>
            <a:endParaRPr/>
          </a:p>
          <a:p>
            <a:pPr marL="0" marR="0" lvl="0" indent="0" algn="just" rtl="0">
              <a:lnSpc>
                <a:spcPct val="90000"/>
              </a:lnSpc>
              <a:spcBef>
                <a:spcPts val="600"/>
              </a:spcBef>
              <a:spcAft>
                <a:spcPts val="0"/>
              </a:spcAft>
              <a:buClr>
                <a:schemeClr val="dk1"/>
              </a:buClr>
              <a:buSzPts val="1400"/>
              <a:buFont typeface="Arial"/>
              <a:buChar char="•"/>
            </a:pPr>
            <a:r>
              <a:rPr lang="en-US" sz="1400" b="1" u="none" strike="noStrike" cap="none">
                <a:latin typeface="Arial"/>
                <a:ea typeface="Arial"/>
                <a:cs typeface="Arial"/>
                <a:sym typeface="Arial"/>
              </a:rPr>
              <a:t>Lewis, N., de Wolff, A., King, A., Lopes, F., &amp; Zon, N. (2020). The Opportunity Equation: </a:t>
            </a:r>
            <a:endParaRPr/>
          </a:p>
          <a:p>
            <a:pPr marL="0" marR="0" lvl="0" indent="0" algn="just" rtl="0">
              <a:lnSpc>
                <a:spcPct val="90000"/>
              </a:lnSpc>
              <a:spcBef>
                <a:spcPts val="600"/>
              </a:spcBef>
              <a:spcAft>
                <a:spcPts val="0"/>
              </a:spcAft>
              <a:buClr>
                <a:schemeClr val="dk1"/>
              </a:buClr>
              <a:buSzPts val="1400"/>
              <a:buFont typeface="Arial"/>
              <a:buChar char="•"/>
            </a:pPr>
            <a:r>
              <a:rPr lang="en-US" sz="1400" b="1" u="none" strike="noStrike" cap="none">
                <a:latin typeface="Arial"/>
                <a:ea typeface="Arial"/>
                <a:cs typeface="Arial"/>
                <a:sym typeface="Arial"/>
              </a:rPr>
              <a:t>Building Opportunity in the Face of Growing Income Inequality. Neighborhood Change Research Partnership,</a:t>
            </a:r>
            <a:endParaRPr/>
          </a:p>
          <a:p>
            <a:pPr marL="0" marR="0" lvl="0" indent="0" algn="just" rtl="0">
              <a:lnSpc>
                <a:spcPct val="90000"/>
              </a:lnSpc>
              <a:spcBef>
                <a:spcPts val="600"/>
              </a:spcBef>
              <a:spcAft>
                <a:spcPts val="0"/>
              </a:spcAft>
              <a:buClr>
                <a:schemeClr val="dk1"/>
              </a:buClr>
              <a:buSzPts val="1400"/>
              <a:buFont typeface="Arial"/>
              <a:buChar char="•"/>
            </a:pPr>
            <a:r>
              <a:rPr lang="en-US" sz="1400" b="1" u="none" strike="noStrike" cap="none">
                <a:latin typeface="Arial"/>
                <a:ea typeface="Arial"/>
                <a:cs typeface="Arial"/>
                <a:sym typeface="Arial"/>
              </a:rPr>
              <a:t> University of Toronto.</a:t>
            </a:r>
            <a:endParaRPr/>
          </a:p>
          <a:p>
            <a:pPr marL="0" marR="0" lvl="0" indent="0" algn="just" rtl="0">
              <a:lnSpc>
                <a:spcPct val="90000"/>
              </a:lnSpc>
              <a:spcBef>
                <a:spcPts val="600"/>
              </a:spcBef>
              <a:spcAft>
                <a:spcPts val="0"/>
              </a:spcAft>
              <a:buClr>
                <a:schemeClr val="dk1"/>
              </a:buClr>
              <a:buSzPts val="1400"/>
              <a:buFont typeface="Arial"/>
              <a:buChar char="•"/>
            </a:pPr>
            <a:r>
              <a:rPr lang="en-US" sz="1400" b="1" u="none" strike="noStrike" cap="none">
                <a:latin typeface="Arial"/>
                <a:ea typeface="Arial"/>
                <a:cs typeface="Arial"/>
                <a:sym typeface="Arial"/>
              </a:rPr>
              <a:t>Metcalf Foundation. (2015). The Working Poor in the Toronto Region: </a:t>
            </a:r>
            <a:endParaRPr/>
          </a:p>
          <a:p>
            <a:pPr marL="0" marR="0" lvl="0" indent="0" algn="just" rtl="0">
              <a:lnSpc>
                <a:spcPct val="90000"/>
              </a:lnSpc>
              <a:spcBef>
                <a:spcPts val="600"/>
              </a:spcBef>
              <a:spcAft>
                <a:spcPts val="0"/>
              </a:spcAft>
              <a:buClr>
                <a:schemeClr val="dk1"/>
              </a:buClr>
              <a:buSzPts val="1400"/>
              <a:buFont typeface="Arial"/>
              <a:buChar char="•"/>
            </a:pPr>
            <a:r>
              <a:rPr lang="en-US" sz="1400" b="1" u="none" strike="noStrike" cap="none">
                <a:latin typeface="Arial"/>
                <a:ea typeface="Arial"/>
                <a:cs typeface="Arial"/>
                <a:sym typeface="Arial"/>
              </a:rPr>
              <a:t>Who they are, where they live, and how trends are changing.</a:t>
            </a:r>
            <a:endParaRPr/>
          </a:p>
          <a:p>
            <a:pPr marL="0" marR="0" lvl="0" indent="0" algn="l" rtl="0">
              <a:lnSpc>
                <a:spcPct val="90000"/>
              </a:lnSpc>
              <a:spcBef>
                <a:spcPts val="600"/>
              </a:spcBef>
              <a:spcAft>
                <a:spcPts val="0"/>
              </a:spcAft>
              <a:buClr>
                <a:schemeClr val="dk1"/>
              </a:buClr>
              <a:buSzPts val="1200"/>
              <a:buFont typeface="Arial"/>
              <a:buNone/>
            </a:pPr>
            <a:endParaRPr sz="1200" b="0" i="0" u="none" strike="noStrike" cap="none">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3"/>
        <p:cNvGrpSpPr/>
        <p:nvPr/>
      </p:nvGrpSpPr>
      <p:grpSpPr>
        <a:xfrm>
          <a:off x="0" y="0"/>
          <a:ext cx="0" cy="0"/>
          <a:chOff x="0" y="0"/>
          <a:chExt cx="0" cy="0"/>
        </a:xfrm>
      </p:grpSpPr>
      <p:sp>
        <p:nvSpPr>
          <p:cNvPr id="1064" name="Google Shape;1064;p6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5" name="Google Shape;1065;p67"/>
          <p:cNvSpPr txBox="1">
            <a:spLocks noGrp="1"/>
          </p:cNvSpPr>
          <p:nvPr>
            <p:ph type="title"/>
          </p:nvPr>
        </p:nvSpPr>
        <p:spPr>
          <a:xfrm>
            <a:off x="5297762" y="329184"/>
            <a:ext cx="6251110" cy="17830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a:t>References</a:t>
            </a:r>
            <a:endParaRPr/>
          </a:p>
        </p:txBody>
      </p:sp>
      <p:pic>
        <p:nvPicPr>
          <p:cNvPr id="1066" name="Google Shape;1066;p67" descr="Floorplan on a table"/>
          <p:cNvPicPr preferRelativeResize="0"/>
          <p:nvPr/>
        </p:nvPicPr>
        <p:blipFill rotWithShape="1">
          <a:blip r:embed="rId3">
            <a:alphaModFix/>
          </a:blip>
          <a:srcRect l="34379" r="17743"/>
          <a:stretch/>
        </p:blipFill>
        <p:spPr>
          <a:xfrm>
            <a:off x="1" y="10"/>
            <a:ext cx="4657344" cy="6857990"/>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67" name="Google Shape;1067;p67"/>
          <p:cNvSpPr/>
          <p:nvPr/>
        </p:nvSpPr>
        <p:spPr>
          <a:xfrm>
            <a:off x="5297762" y="2374947"/>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8" name="Google Shape;1068;p67"/>
          <p:cNvSpPr txBox="1">
            <a:spLocks noGrp="1"/>
          </p:cNvSpPr>
          <p:nvPr>
            <p:ph type="body" idx="1"/>
          </p:nvPr>
        </p:nvSpPr>
        <p:spPr>
          <a:xfrm>
            <a:off x="4726497" y="3219079"/>
            <a:ext cx="6967800" cy="23700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28600" lvl="0" indent="-228600" algn="l" rtl="0">
              <a:lnSpc>
                <a:spcPct val="100000"/>
              </a:lnSpc>
              <a:spcBef>
                <a:spcPts val="0"/>
              </a:spcBef>
              <a:spcAft>
                <a:spcPts val="0"/>
              </a:spcAft>
              <a:buClr>
                <a:schemeClr val="dk1"/>
              </a:buClr>
              <a:buSzPts val="1400"/>
              <a:buChar char="•"/>
            </a:pPr>
            <a:r>
              <a:rPr lang="en-US" sz="1400" b="1" i="0" u="none" strike="noStrike" cap="none">
                <a:solidFill>
                  <a:schemeClr val="dk1"/>
                </a:solidFill>
                <a:latin typeface="Arial"/>
                <a:ea typeface="Arial"/>
                <a:cs typeface="Arial"/>
                <a:sym typeface="Arial"/>
              </a:rPr>
              <a:t>Ontario Nonprofit Network (ONN). (2024, October). </a:t>
            </a:r>
            <a:endParaRPr/>
          </a:p>
          <a:p>
            <a:pPr marL="228600" lvl="0" indent="-228600" algn="l" rtl="0">
              <a:lnSpc>
                <a:spcPct val="100000"/>
              </a:lnSpc>
              <a:spcBef>
                <a:spcPts val="0"/>
              </a:spcBef>
              <a:spcAft>
                <a:spcPts val="0"/>
              </a:spcAft>
              <a:buClr>
                <a:schemeClr val="dk1"/>
              </a:buClr>
              <a:buSzPts val="1400"/>
              <a:buChar char="•"/>
            </a:pPr>
            <a:r>
              <a:rPr lang="en-US" sz="1400" b="1" i="1" u="none" strike="noStrike" cap="none">
                <a:solidFill>
                  <a:schemeClr val="dk1"/>
                </a:solidFill>
                <a:latin typeface="Arial"/>
                <a:ea typeface="Arial"/>
                <a:cs typeface="Arial"/>
                <a:sym typeface="Arial"/>
              </a:rPr>
              <a:t>2024 State of the Sector - Policy Report</a:t>
            </a:r>
            <a:r>
              <a:rPr lang="en-US" sz="1400" b="1" i="0" u="none" strike="noStrike" cap="none">
                <a:solidFill>
                  <a:schemeClr val="dk1"/>
                </a:solidFill>
                <a:latin typeface="Arial"/>
                <a:ea typeface="Arial"/>
                <a:cs typeface="Arial"/>
                <a:sym typeface="Arial"/>
              </a:rPr>
              <a:t>.</a:t>
            </a:r>
            <a:endParaRPr/>
          </a:p>
          <a:p>
            <a:pPr marL="228600" lvl="0" indent="-228600" algn="l" rtl="0">
              <a:lnSpc>
                <a:spcPct val="100000"/>
              </a:lnSpc>
              <a:spcBef>
                <a:spcPts val="0"/>
              </a:spcBef>
              <a:spcAft>
                <a:spcPts val="0"/>
              </a:spcAft>
              <a:buClr>
                <a:schemeClr val="dk1"/>
              </a:buClr>
              <a:buSzPts val="1400"/>
              <a:buChar char="•"/>
            </a:pPr>
            <a:r>
              <a:rPr lang="en-US" sz="1400" b="1" i="0" u="none" strike="noStrike" cap="none">
                <a:solidFill>
                  <a:schemeClr val="dk1"/>
                </a:solidFill>
                <a:latin typeface="Arial"/>
                <a:ea typeface="Arial"/>
                <a:cs typeface="Arial"/>
                <a:sym typeface="Arial"/>
              </a:rPr>
              <a:t>Ontario Living Wage Network. (2023). </a:t>
            </a:r>
            <a:r>
              <a:rPr lang="en-US" sz="1400" b="1" i="1" u="none" strike="noStrike" cap="none">
                <a:solidFill>
                  <a:schemeClr val="dk1"/>
                </a:solidFill>
                <a:latin typeface="Arial"/>
                <a:ea typeface="Arial"/>
                <a:cs typeface="Arial"/>
                <a:sym typeface="Arial"/>
              </a:rPr>
              <a:t>Calculation Archive</a:t>
            </a:r>
            <a:r>
              <a:rPr lang="en-US" sz="1400" b="1" i="0" u="none" strike="noStrike" cap="none">
                <a:solidFill>
                  <a:schemeClr val="dk1"/>
                </a:solidFill>
                <a:latin typeface="Arial"/>
                <a:ea typeface="Arial"/>
                <a:cs typeface="Arial"/>
                <a:sym typeface="Arial"/>
              </a:rPr>
              <a:t>.</a:t>
            </a:r>
            <a:endParaRPr/>
          </a:p>
          <a:p>
            <a:pPr marL="228600" lvl="0" indent="-228600" algn="l" rtl="0">
              <a:lnSpc>
                <a:spcPct val="100000"/>
              </a:lnSpc>
              <a:spcBef>
                <a:spcPts val="0"/>
              </a:spcBef>
              <a:spcAft>
                <a:spcPts val="0"/>
              </a:spcAft>
              <a:buClr>
                <a:schemeClr val="dk1"/>
              </a:buClr>
              <a:buSzPts val="1400"/>
              <a:buChar char="•"/>
            </a:pPr>
            <a:r>
              <a:rPr lang="en-US" sz="1400" b="1" i="0" u="none" strike="noStrike" cap="none">
                <a:solidFill>
                  <a:schemeClr val="dk1"/>
                </a:solidFill>
                <a:latin typeface="Arial"/>
                <a:ea typeface="Arial"/>
                <a:cs typeface="Arial"/>
                <a:sym typeface="Arial"/>
              </a:rPr>
              <a:t>Ontario Living Wage Network. (2019). </a:t>
            </a:r>
            <a:r>
              <a:rPr lang="en-US" sz="1400" b="1" i="1" u="none" strike="noStrike" cap="none">
                <a:solidFill>
                  <a:schemeClr val="dk1"/>
                </a:solidFill>
                <a:latin typeface="Arial"/>
                <a:ea typeface="Arial"/>
                <a:cs typeface="Arial"/>
                <a:sym typeface="Arial"/>
              </a:rPr>
              <a:t>Calculating the Living Wage: Toronto 2019</a:t>
            </a:r>
            <a:r>
              <a:rPr lang="en-US" sz="1400" b="1" i="0" u="none" strike="noStrike" cap="none">
                <a:solidFill>
                  <a:schemeClr val="dk1"/>
                </a:solidFill>
                <a:latin typeface="Arial"/>
                <a:ea typeface="Arial"/>
                <a:cs typeface="Arial"/>
                <a:sym typeface="Arial"/>
              </a:rPr>
              <a:t>.</a:t>
            </a:r>
            <a:endParaRPr/>
          </a:p>
          <a:p>
            <a:pPr marL="228600" lvl="0" indent="-228600" algn="l" rtl="0">
              <a:lnSpc>
                <a:spcPct val="100000"/>
              </a:lnSpc>
              <a:spcBef>
                <a:spcPts val="0"/>
              </a:spcBef>
              <a:spcAft>
                <a:spcPts val="0"/>
              </a:spcAft>
              <a:buClr>
                <a:schemeClr val="dk1"/>
              </a:buClr>
              <a:buSzPts val="1400"/>
              <a:buChar char="•"/>
            </a:pPr>
            <a:r>
              <a:rPr lang="en-US" sz="1400" b="1" i="0" u="none" strike="noStrike" cap="none">
                <a:solidFill>
                  <a:schemeClr val="dk1"/>
                </a:solidFill>
                <a:latin typeface="Arial"/>
                <a:ea typeface="Arial"/>
                <a:cs typeface="Arial"/>
                <a:sym typeface="Arial"/>
              </a:rPr>
              <a:t>Neighborhood Change Research Partnership. (2020). </a:t>
            </a:r>
            <a:endParaRPr/>
          </a:p>
          <a:p>
            <a:pPr marL="0" lvl="0" indent="0" algn="l" rtl="0">
              <a:lnSpc>
                <a:spcPct val="100000"/>
              </a:lnSpc>
              <a:spcBef>
                <a:spcPts val="0"/>
              </a:spcBef>
              <a:spcAft>
                <a:spcPts val="0"/>
              </a:spcAft>
              <a:buClr>
                <a:schemeClr val="dk1"/>
              </a:buClr>
              <a:buSzPts val="1400"/>
              <a:buNone/>
            </a:pPr>
            <a:r>
              <a:rPr lang="en-US" sz="1400" b="1" i="1" u="none" strike="noStrike" cap="none">
                <a:solidFill>
                  <a:schemeClr val="dk1"/>
                </a:solidFill>
                <a:latin typeface="Arial"/>
                <a:ea typeface="Arial"/>
                <a:cs typeface="Arial"/>
                <a:sym typeface="Arial"/>
              </a:rPr>
              <a:t>The Opportunity Equation: Building Opportunity in the</a:t>
            </a:r>
            <a:endParaRPr/>
          </a:p>
          <a:p>
            <a:pPr marL="0" lvl="0" indent="0" algn="l" rtl="0">
              <a:lnSpc>
                <a:spcPct val="100000"/>
              </a:lnSpc>
              <a:spcBef>
                <a:spcPts val="0"/>
              </a:spcBef>
              <a:spcAft>
                <a:spcPts val="0"/>
              </a:spcAft>
              <a:buClr>
                <a:schemeClr val="dk1"/>
              </a:buClr>
              <a:buSzPts val="1400"/>
              <a:buNone/>
            </a:pPr>
            <a:r>
              <a:rPr lang="en-US" sz="1400" b="1" i="1" u="none" strike="noStrike" cap="none">
                <a:solidFill>
                  <a:schemeClr val="dk1"/>
                </a:solidFill>
                <a:latin typeface="Arial"/>
                <a:ea typeface="Arial"/>
                <a:cs typeface="Arial"/>
                <a:sym typeface="Arial"/>
              </a:rPr>
              <a:t> Face of Growing Income Inequality</a:t>
            </a:r>
            <a:r>
              <a:rPr lang="en-US" sz="1400" b="1" i="0" u="none" strike="noStrike" cap="none">
                <a:solidFill>
                  <a:schemeClr val="dk1"/>
                </a:solidFill>
                <a:latin typeface="Arial"/>
                <a:ea typeface="Arial"/>
                <a:cs typeface="Arial"/>
                <a:sym typeface="Arial"/>
              </a:rPr>
              <a:t>. University of Toronto.</a:t>
            </a:r>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2"/>
        <p:cNvGrpSpPr/>
        <p:nvPr/>
      </p:nvGrpSpPr>
      <p:grpSpPr>
        <a:xfrm>
          <a:off x="0" y="0"/>
          <a:ext cx="0" cy="0"/>
          <a:chOff x="0" y="0"/>
          <a:chExt cx="0" cy="0"/>
        </a:xfrm>
      </p:grpSpPr>
      <p:sp>
        <p:nvSpPr>
          <p:cNvPr id="1073" name="Google Shape;1073;p6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4" name="Google Shape;1074;p68"/>
          <p:cNvSpPr txBox="1">
            <a:spLocks noGrp="1"/>
          </p:cNvSpPr>
          <p:nvPr>
            <p:ph type="title"/>
          </p:nvPr>
        </p:nvSpPr>
        <p:spPr>
          <a:xfrm>
            <a:off x="5297762" y="329184"/>
            <a:ext cx="6251110" cy="17830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a:t>References</a:t>
            </a:r>
            <a:endParaRPr/>
          </a:p>
        </p:txBody>
      </p:sp>
      <p:pic>
        <p:nvPicPr>
          <p:cNvPr id="1075" name="Google Shape;1075;p68" descr="Floorplan on a table"/>
          <p:cNvPicPr preferRelativeResize="0"/>
          <p:nvPr/>
        </p:nvPicPr>
        <p:blipFill rotWithShape="1">
          <a:blip r:embed="rId3">
            <a:alphaModFix/>
          </a:blip>
          <a:srcRect l="34379" r="17743"/>
          <a:stretch/>
        </p:blipFill>
        <p:spPr>
          <a:xfrm>
            <a:off x="1" y="10"/>
            <a:ext cx="4657344" cy="6857990"/>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76" name="Google Shape;1076;p68"/>
          <p:cNvSpPr/>
          <p:nvPr/>
        </p:nvSpPr>
        <p:spPr>
          <a:xfrm>
            <a:off x="5297762" y="2374947"/>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7" name="Google Shape;1077;p68"/>
          <p:cNvSpPr txBox="1">
            <a:spLocks noGrp="1"/>
          </p:cNvSpPr>
          <p:nvPr>
            <p:ph type="body" idx="1"/>
          </p:nvPr>
        </p:nvSpPr>
        <p:spPr>
          <a:xfrm>
            <a:off x="4726497" y="3003636"/>
            <a:ext cx="6967800" cy="28008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28600" lvl="0" indent="-228600" algn="l" rtl="0">
              <a:lnSpc>
                <a:spcPct val="100000"/>
              </a:lnSpc>
              <a:spcBef>
                <a:spcPts val="0"/>
              </a:spcBef>
              <a:spcAft>
                <a:spcPts val="0"/>
              </a:spcAft>
              <a:buClr>
                <a:schemeClr val="dk1"/>
              </a:buClr>
              <a:buSzPts val="1400"/>
              <a:buChar char="•"/>
            </a:pPr>
            <a:r>
              <a:rPr lang="en-US" sz="1400" b="1" i="0" u="none" strike="noStrike" cap="none">
                <a:solidFill>
                  <a:schemeClr val="dk1"/>
                </a:solidFill>
                <a:latin typeface="Arial"/>
                <a:ea typeface="Arial"/>
                <a:cs typeface="Arial"/>
                <a:sym typeface="Arial"/>
              </a:rPr>
              <a:t>Statistics Canada. (2022). </a:t>
            </a:r>
            <a:r>
              <a:rPr lang="en-US" sz="1400" b="1" i="1" u="none" strike="noStrike" cap="none">
                <a:solidFill>
                  <a:schemeClr val="dk1"/>
                </a:solidFill>
                <a:latin typeface="Arial"/>
                <a:ea typeface="Arial"/>
                <a:cs typeface="Arial"/>
                <a:sym typeface="Arial"/>
              </a:rPr>
              <a:t>Study: Diverse generations of Canadians: A profile of racialized Canadians in 2016</a:t>
            </a:r>
            <a:r>
              <a:rPr lang="en-US" sz="1400" b="1" i="0" u="none" strike="noStrike" cap="none">
                <a:solidFill>
                  <a:schemeClr val="dk1"/>
                </a:solidFill>
                <a:latin typeface="Arial"/>
                <a:ea typeface="Arial"/>
                <a:cs typeface="Arial"/>
                <a:sym typeface="Arial"/>
              </a:rPr>
              <a:t>.</a:t>
            </a:r>
            <a:endParaRPr/>
          </a:p>
          <a:p>
            <a:pPr marL="228600" lvl="0" indent="-228600" algn="l" rtl="0">
              <a:lnSpc>
                <a:spcPct val="100000"/>
              </a:lnSpc>
              <a:spcBef>
                <a:spcPts val="0"/>
              </a:spcBef>
              <a:spcAft>
                <a:spcPts val="0"/>
              </a:spcAft>
              <a:buClr>
                <a:schemeClr val="dk1"/>
              </a:buClr>
              <a:buSzPts val="1400"/>
              <a:buChar char="•"/>
            </a:pPr>
            <a:r>
              <a:rPr lang="en-US" sz="1400" b="1" i="0" u="none" strike="noStrike" cap="none">
                <a:solidFill>
                  <a:schemeClr val="dk1"/>
                </a:solidFill>
                <a:latin typeface="Arial"/>
                <a:ea typeface="Arial"/>
                <a:cs typeface="Arial"/>
                <a:sym typeface="Arial"/>
              </a:rPr>
              <a:t>Statistics Canada. (2019). </a:t>
            </a:r>
            <a:r>
              <a:rPr lang="en-US" sz="1400" b="1" i="1" u="none" strike="noStrike" cap="none">
                <a:solidFill>
                  <a:schemeClr val="dk1"/>
                </a:solidFill>
                <a:latin typeface="Arial"/>
                <a:ea typeface="Arial"/>
                <a:cs typeface="Arial"/>
                <a:sym typeface="Arial"/>
              </a:rPr>
              <a:t>Portrait of Canadian Society: Canadian Social Survey, 2019</a:t>
            </a:r>
            <a:r>
              <a:rPr lang="en-US" sz="1400" b="1" i="0" u="none" strike="noStrike" cap="none">
                <a:solidFill>
                  <a:schemeClr val="dk1"/>
                </a:solidFill>
                <a:latin typeface="Arial"/>
                <a:ea typeface="Arial"/>
                <a:cs typeface="Arial"/>
                <a:sym typeface="Arial"/>
              </a:rPr>
              <a:t> (Catalogue no. 89F0115X2019001). Ottawa, Ontario.</a:t>
            </a:r>
            <a:endParaRPr/>
          </a:p>
          <a:p>
            <a:pPr marL="228600" lvl="0" indent="-228600" algn="l" rtl="0">
              <a:lnSpc>
                <a:spcPct val="100000"/>
              </a:lnSpc>
              <a:spcBef>
                <a:spcPts val="0"/>
              </a:spcBef>
              <a:spcAft>
                <a:spcPts val="0"/>
              </a:spcAft>
              <a:buClr>
                <a:schemeClr val="dk1"/>
              </a:buClr>
              <a:buSzPts val="1400"/>
              <a:buChar char="•"/>
            </a:pPr>
            <a:r>
              <a:rPr lang="en-US" sz="1400" b="1" i="0" u="none" strike="noStrike" cap="none">
                <a:solidFill>
                  <a:schemeClr val="dk1"/>
                </a:solidFill>
                <a:latin typeface="Arial"/>
                <a:ea typeface="Arial"/>
                <a:cs typeface="Arial"/>
                <a:sym typeface="Arial"/>
              </a:rPr>
              <a:t>City of Toronto. (2022). </a:t>
            </a:r>
            <a:r>
              <a:rPr lang="en-US" sz="1400" b="1" i="1" u="none" strike="noStrike" cap="none">
                <a:solidFill>
                  <a:schemeClr val="dk1"/>
                </a:solidFill>
                <a:latin typeface="Arial"/>
                <a:ea typeface="Arial"/>
                <a:cs typeface="Arial"/>
                <a:sym typeface="Arial"/>
              </a:rPr>
              <a:t>2021 Census Backgrounder: Families, Households, Marital Status, and Income</a:t>
            </a:r>
            <a:r>
              <a:rPr lang="en-US" sz="1400" b="1" i="0" u="none" strike="noStrike" cap="none">
                <a:solidFill>
                  <a:schemeClr val="dk1"/>
                </a:solidFill>
                <a:latin typeface="Arial"/>
                <a:ea typeface="Arial"/>
                <a:cs typeface="Arial"/>
                <a:sym typeface="Arial"/>
              </a:rPr>
              <a:t>. City Planning Division.</a:t>
            </a:r>
            <a:endParaRPr/>
          </a:p>
          <a:p>
            <a:pPr marL="228600" lvl="0" indent="-228600" algn="l" rtl="0">
              <a:lnSpc>
                <a:spcPct val="100000"/>
              </a:lnSpc>
              <a:spcBef>
                <a:spcPts val="0"/>
              </a:spcBef>
              <a:spcAft>
                <a:spcPts val="0"/>
              </a:spcAft>
              <a:buClr>
                <a:schemeClr val="dk1"/>
              </a:buClr>
              <a:buSzPts val="1400"/>
              <a:buChar char="•"/>
            </a:pPr>
            <a:r>
              <a:rPr lang="en-US" sz="1400" b="1" i="0" u="none" strike="noStrike" cap="none">
                <a:solidFill>
                  <a:schemeClr val="dk1"/>
                </a:solidFill>
                <a:latin typeface="Arial"/>
                <a:ea typeface="Arial"/>
                <a:cs typeface="Arial"/>
                <a:sym typeface="Arial"/>
              </a:rPr>
              <a:t>City of Toronto. (2021). </a:t>
            </a:r>
            <a:r>
              <a:rPr lang="en-US" sz="1400" b="1" i="1" u="none" strike="noStrike" cap="none">
                <a:solidFill>
                  <a:schemeClr val="dk1"/>
                </a:solidFill>
                <a:latin typeface="Arial"/>
                <a:ea typeface="Arial"/>
                <a:cs typeface="Arial"/>
                <a:sym typeface="Arial"/>
              </a:rPr>
              <a:t>City of Toronto 2021 Street Needs Assessment Results</a:t>
            </a:r>
            <a:r>
              <a:rPr lang="en-US" sz="1400" b="1" i="0" u="none" strike="noStrike" cap="none">
                <a:solidFill>
                  <a:schemeClr val="dk1"/>
                </a:solidFill>
                <a:latin typeface="Arial"/>
                <a:ea typeface="Arial"/>
                <a:cs typeface="Arial"/>
                <a:sym typeface="Arial"/>
              </a:rPr>
              <a:t>.</a:t>
            </a:r>
            <a:endParaRPr/>
          </a:p>
          <a:p>
            <a:pPr marL="228600" lvl="0" indent="-228600" algn="l" rtl="0">
              <a:lnSpc>
                <a:spcPct val="100000"/>
              </a:lnSpc>
              <a:spcBef>
                <a:spcPts val="0"/>
              </a:spcBef>
              <a:spcAft>
                <a:spcPts val="0"/>
              </a:spcAft>
              <a:buClr>
                <a:schemeClr val="dk1"/>
              </a:buClr>
              <a:buSzPts val="1400"/>
              <a:buChar char="•"/>
            </a:pPr>
            <a:r>
              <a:rPr lang="en-US" sz="1400" b="1" i="0" u="none" strike="noStrike" cap="none">
                <a:solidFill>
                  <a:schemeClr val="dk1"/>
                </a:solidFill>
                <a:latin typeface="Arial"/>
                <a:ea typeface="Arial"/>
                <a:cs typeface="Arial"/>
                <a:sym typeface="Arial"/>
              </a:rPr>
              <a:t>Workforce Planning Board of York Region. (2023). </a:t>
            </a:r>
            <a:r>
              <a:rPr lang="en-US" sz="1400" b="1" i="1" u="none" strike="noStrike" cap="none">
                <a:solidFill>
                  <a:schemeClr val="dk1"/>
                </a:solidFill>
                <a:latin typeface="Arial"/>
                <a:ea typeface="Arial"/>
                <a:cs typeface="Arial"/>
                <a:sym typeface="Arial"/>
              </a:rPr>
              <a:t>Local Labour Market Plan Report 2022</a:t>
            </a:r>
            <a:r>
              <a:rPr lang="en-US" sz="1400" b="1" i="0" u="none" strike="noStrike" cap="none">
                <a:solidFill>
                  <a:schemeClr val="dk1"/>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1"/>
        <p:cNvGrpSpPr/>
        <p:nvPr/>
      </p:nvGrpSpPr>
      <p:grpSpPr>
        <a:xfrm>
          <a:off x="0" y="0"/>
          <a:ext cx="0" cy="0"/>
          <a:chOff x="0" y="0"/>
          <a:chExt cx="0" cy="0"/>
        </a:xfrm>
      </p:grpSpPr>
      <p:sp>
        <p:nvSpPr>
          <p:cNvPr id="1082" name="Google Shape;1082;p69"/>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3" name="Google Shape;1083;p69"/>
          <p:cNvSpPr txBox="1">
            <a:spLocks noGrp="1"/>
          </p:cNvSpPr>
          <p:nvPr>
            <p:ph type="title"/>
          </p:nvPr>
        </p:nvSpPr>
        <p:spPr>
          <a:xfrm>
            <a:off x="5297762" y="329184"/>
            <a:ext cx="6251110" cy="17830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a:t>References</a:t>
            </a:r>
            <a:endParaRPr/>
          </a:p>
        </p:txBody>
      </p:sp>
      <p:pic>
        <p:nvPicPr>
          <p:cNvPr id="1084" name="Google Shape;1084;p69" descr="Floorplan on a table"/>
          <p:cNvPicPr preferRelativeResize="0"/>
          <p:nvPr/>
        </p:nvPicPr>
        <p:blipFill rotWithShape="1">
          <a:blip r:embed="rId3">
            <a:alphaModFix/>
          </a:blip>
          <a:srcRect l="34379" r="17743"/>
          <a:stretch/>
        </p:blipFill>
        <p:spPr>
          <a:xfrm>
            <a:off x="1" y="10"/>
            <a:ext cx="4657344" cy="6857990"/>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1085" name="Google Shape;1085;p69"/>
          <p:cNvSpPr/>
          <p:nvPr/>
        </p:nvSpPr>
        <p:spPr>
          <a:xfrm>
            <a:off x="5297762" y="2374947"/>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6" name="Google Shape;1086;p69"/>
          <p:cNvSpPr txBox="1">
            <a:spLocks noGrp="1"/>
          </p:cNvSpPr>
          <p:nvPr>
            <p:ph type="body" idx="1"/>
          </p:nvPr>
        </p:nvSpPr>
        <p:spPr>
          <a:xfrm>
            <a:off x="4657345" y="2739686"/>
            <a:ext cx="7036800" cy="2498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28600" lvl="0" indent="-228600" algn="l" rtl="0">
              <a:lnSpc>
                <a:spcPct val="100000"/>
              </a:lnSpc>
              <a:spcBef>
                <a:spcPts val="0"/>
              </a:spcBef>
              <a:spcAft>
                <a:spcPts val="0"/>
              </a:spcAft>
              <a:buClr>
                <a:srgbClr val="252423"/>
              </a:buClr>
              <a:buSzPts val="1400"/>
              <a:buChar char="•"/>
            </a:pPr>
            <a:r>
              <a:rPr lang="en-US" sz="1400" b="1" i="0">
                <a:solidFill>
                  <a:srgbClr val="252423"/>
                </a:solidFill>
                <a:latin typeface="Arial"/>
                <a:ea typeface="Arial"/>
                <a:cs typeface="Arial"/>
                <a:sym typeface="Arial"/>
              </a:rPr>
              <a:t>Ontario Nonprofit Network. (2024). </a:t>
            </a:r>
            <a:r>
              <a:rPr lang="en-US" sz="1400" b="1" i="1">
                <a:solidFill>
                  <a:srgbClr val="252423"/>
                </a:solidFill>
                <a:latin typeface="Arial"/>
                <a:ea typeface="Arial"/>
                <a:cs typeface="Arial"/>
                <a:sym typeface="Arial"/>
              </a:rPr>
              <a:t>2024 survey policy report</a:t>
            </a:r>
            <a:r>
              <a:rPr lang="en-US" sz="1400" b="1" i="0">
                <a:solidFill>
                  <a:srgbClr val="252423"/>
                </a:solidFill>
                <a:latin typeface="Arial"/>
                <a:ea typeface="Arial"/>
                <a:cs typeface="Arial"/>
                <a:sym typeface="Arial"/>
              </a:rPr>
              <a:t>.</a:t>
            </a:r>
            <a:endParaRPr/>
          </a:p>
          <a:p>
            <a:pPr marL="285750" lvl="0" indent="-285750" algn="l" rtl="0">
              <a:lnSpc>
                <a:spcPct val="90000"/>
              </a:lnSpc>
              <a:spcBef>
                <a:spcPts val="1000"/>
              </a:spcBef>
              <a:spcAft>
                <a:spcPts val="0"/>
              </a:spcAft>
              <a:buClr>
                <a:schemeClr val="dk1"/>
              </a:buClr>
              <a:buSzPts val="1400"/>
              <a:buFont typeface="Arial"/>
              <a:buChar char="•"/>
            </a:pPr>
            <a:r>
              <a:rPr lang="en-US" sz="1400" b="1" i="1">
                <a:latin typeface="Arial"/>
                <a:ea typeface="Arial"/>
                <a:cs typeface="Arial"/>
                <a:sym typeface="Arial"/>
              </a:rPr>
              <a:t>open.toronto.ca/dataset/active-affordable-and-social housing-units</a:t>
            </a:r>
            <a:endParaRPr/>
          </a:p>
          <a:p>
            <a:pPr marL="285750" lvl="0" indent="-285750" algn="l" rtl="0">
              <a:lnSpc>
                <a:spcPct val="90000"/>
              </a:lnSpc>
              <a:spcBef>
                <a:spcPts val="1000"/>
              </a:spcBef>
              <a:spcAft>
                <a:spcPts val="0"/>
              </a:spcAft>
              <a:buClr>
                <a:schemeClr val="dk1"/>
              </a:buClr>
              <a:buSzPts val="1400"/>
              <a:buFont typeface="Arial"/>
              <a:buChar char="•"/>
            </a:pPr>
            <a:r>
              <a:rPr lang="en-US" sz="1400" b="1" i="1" strike="noStrike" cap="none">
                <a:solidFill>
                  <a:schemeClr val="dk1"/>
                </a:solidFill>
                <a:latin typeface="Arial"/>
                <a:ea typeface="Arial"/>
                <a:cs typeface="Arial"/>
                <a:sym typeface="Arial"/>
              </a:rPr>
              <a:t>open.toronto.ca/dataset/short-term-rental-program-data</a:t>
            </a:r>
            <a:endParaRPr sz="1400" b="1" i="1">
              <a:latin typeface="Arial"/>
              <a:ea typeface="Arial"/>
              <a:cs typeface="Arial"/>
              <a:sym typeface="Arial"/>
            </a:endParaRPr>
          </a:p>
          <a:p>
            <a:pPr marL="285750" lvl="0" indent="-285750" algn="l" rtl="0">
              <a:lnSpc>
                <a:spcPct val="90000"/>
              </a:lnSpc>
              <a:spcBef>
                <a:spcPts val="1000"/>
              </a:spcBef>
              <a:spcAft>
                <a:spcPts val="0"/>
              </a:spcAft>
              <a:buClr>
                <a:srgbClr val="252423"/>
              </a:buClr>
              <a:buSzPts val="1400"/>
              <a:buFont typeface="Arial"/>
              <a:buChar char="•"/>
            </a:pPr>
            <a:r>
              <a:rPr lang="en-US" sz="1400" b="1" i="1">
                <a:solidFill>
                  <a:srgbClr val="252423"/>
                </a:solidFill>
                <a:highlight>
                  <a:srgbClr val="FFFFFF"/>
                </a:highlight>
                <a:latin typeface="Arial"/>
                <a:ea typeface="Arial"/>
                <a:cs typeface="Arial"/>
                <a:sym typeface="Arial"/>
              </a:rPr>
              <a:t>Toronto, C. O. (2024, October 7). Social housing waiting list reports. City of Toronto</a:t>
            </a:r>
            <a:endParaRPr/>
          </a:p>
          <a:p>
            <a:pPr marL="285750" lvl="0" indent="-285750" algn="l" rtl="0">
              <a:lnSpc>
                <a:spcPct val="90000"/>
              </a:lnSpc>
              <a:spcBef>
                <a:spcPts val="1000"/>
              </a:spcBef>
              <a:spcAft>
                <a:spcPts val="0"/>
              </a:spcAft>
              <a:buClr>
                <a:srgbClr val="252423"/>
              </a:buClr>
              <a:buSzPts val="1400"/>
              <a:buFont typeface="Arial"/>
              <a:buChar char="•"/>
            </a:pPr>
            <a:r>
              <a:rPr lang="en-US" sz="1400" b="1" i="1">
                <a:solidFill>
                  <a:srgbClr val="252423"/>
                </a:solidFill>
                <a:highlight>
                  <a:srgbClr val="FFFFFF"/>
                </a:highlight>
                <a:latin typeface="Arial"/>
                <a:ea typeface="Arial"/>
                <a:cs typeface="Arial"/>
                <a:sym typeface="Arial"/>
              </a:rPr>
              <a:t>Toronto, C. O. (2024, January 22). Shelter system flow data. City of Toronto.</a:t>
            </a:r>
            <a:endParaRPr sz="1400" b="1" i="1">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1" i="0">
              <a:solidFill>
                <a:srgbClr val="252423"/>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252423"/>
              </a:buClr>
              <a:buSzPts val="1400"/>
              <a:buFont typeface="Quattrocento Sans"/>
              <a:buNone/>
            </a:pPr>
            <a:r>
              <a:rPr lang="en-US" sz="1400" b="1" i="0">
                <a:solidFill>
                  <a:srgbClr val="252423"/>
                </a:solidFill>
                <a:latin typeface="Quattrocento Sans"/>
                <a:ea typeface="Quattrocento Sans"/>
                <a:cs typeface="Quattrocento Sans"/>
                <a:sym typeface="Quattrocento Sans"/>
              </a:rPr>
              <a:t> </a:t>
            </a: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1"/>
        <p:cNvGrpSpPr/>
        <p:nvPr/>
      </p:nvGrpSpPr>
      <p:grpSpPr>
        <a:xfrm>
          <a:off x="0" y="0"/>
          <a:ext cx="0" cy="0"/>
          <a:chOff x="0" y="0"/>
          <a:chExt cx="0" cy="0"/>
        </a:xfrm>
      </p:grpSpPr>
      <p:sp>
        <p:nvSpPr>
          <p:cNvPr id="1092" name="Google Shape;1092;p70"/>
          <p:cNvSpPr/>
          <p:nvPr/>
        </p:nvSpPr>
        <p:spPr>
          <a:xfrm>
            <a:off x="3049"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93" name="Google Shape;1093;p70" descr="Hands holding each other's wrists and interlinked to form a circle"/>
          <p:cNvPicPr preferRelativeResize="0"/>
          <p:nvPr/>
        </p:nvPicPr>
        <p:blipFill rotWithShape="1">
          <a:blip r:embed="rId3">
            <a:alphaModFix/>
          </a:blip>
          <a:srcRect l="4759" r="1123" b="-1"/>
          <a:stretch/>
        </p:blipFill>
        <p:spPr>
          <a:xfrm>
            <a:off x="2522356" y="10"/>
            <a:ext cx="9669642" cy="6857990"/>
          </a:xfrm>
          <a:prstGeom prst="rect">
            <a:avLst/>
          </a:prstGeom>
          <a:noFill/>
          <a:ln>
            <a:noFill/>
          </a:ln>
        </p:spPr>
      </p:pic>
      <p:sp>
        <p:nvSpPr>
          <p:cNvPr id="1094" name="Google Shape;1094;p70"/>
          <p:cNvSpPr/>
          <p:nvPr/>
        </p:nvSpPr>
        <p:spPr>
          <a:xfrm>
            <a:off x="-1" y="0"/>
            <a:ext cx="7390263"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95" name="Google Shape;1095;p70"/>
          <p:cNvSpPr txBox="1">
            <a:spLocks noGrp="1"/>
          </p:cNvSpPr>
          <p:nvPr>
            <p:ph type="title"/>
          </p:nvPr>
        </p:nvSpPr>
        <p:spPr>
          <a:xfrm>
            <a:off x="838200" y="365125"/>
            <a:ext cx="7229354" cy="189991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6600"/>
              <a:buFont typeface="Arial"/>
              <a:buNone/>
            </a:pPr>
            <a:r>
              <a:rPr lang="en-US" sz="6600" b="1">
                <a:solidFill>
                  <a:srgbClr val="FF0000"/>
                </a:solidFill>
              </a:rPr>
              <a:t>Thank You</a:t>
            </a:r>
            <a:endParaRPr/>
          </a:p>
        </p:txBody>
      </p:sp>
      <p:sp>
        <p:nvSpPr>
          <p:cNvPr id="1096" name="Google Shape;1096;p70"/>
          <p:cNvSpPr txBox="1">
            <a:spLocks noGrp="1"/>
          </p:cNvSpPr>
          <p:nvPr>
            <p:ph type="body" idx="1"/>
          </p:nvPr>
        </p:nvSpPr>
        <p:spPr>
          <a:xfrm>
            <a:off x="838200" y="2434201"/>
            <a:ext cx="3822189" cy="374276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000"/>
              <a:buChar char="•"/>
            </a:pPr>
            <a:r>
              <a:rPr lang="en-US" sz="2000" b="1"/>
              <a:t>Heartfelt Gratitude:</a:t>
            </a:r>
            <a:endParaRPr/>
          </a:p>
          <a:p>
            <a:pPr marL="0" lvl="0" indent="0" algn="l" rtl="0">
              <a:lnSpc>
                <a:spcPct val="90000"/>
              </a:lnSpc>
              <a:spcBef>
                <a:spcPts val="1000"/>
              </a:spcBef>
              <a:spcAft>
                <a:spcPts val="0"/>
              </a:spcAft>
              <a:buClr>
                <a:schemeClr val="dk1"/>
              </a:buClr>
              <a:buSzPts val="2000"/>
              <a:buNone/>
            </a:pPr>
            <a:r>
              <a:rPr lang="en-US" sz="2000"/>
              <a:t>A sincere thank you to </a:t>
            </a:r>
            <a:r>
              <a:rPr lang="en-US" sz="2000" b="1"/>
              <a:t>Professor Jay Qi</a:t>
            </a:r>
            <a:r>
              <a:rPr lang="en-US" sz="2000"/>
              <a:t> for his invaluable guidance, insightful feedback, and unwavering support throughout this project.</a:t>
            </a:r>
            <a:endParaRPr/>
          </a:p>
          <a:p>
            <a:pPr marL="228600" lvl="0" indent="-228600" algn="l" rtl="0">
              <a:lnSpc>
                <a:spcPct val="90000"/>
              </a:lnSpc>
              <a:spcBef>
                <a:spcPts val="1000"/>
              </a:spcBef>
              <a:spcAft>
                <a:spcPts val="0"/>
              </a:spcAft>
              <a:buClr>
                <a:schemeClr val="dk1"/>
              </a:buClr>
              <a:buSzPts val="2000"/>
              <a:buFont typeface="Arial"/>
              <a:buChar char="•"/>
            </a:pPr>
            <a:r>
              <a:rPr lang="en-US" sz="2000" b="1"/>
              <a:t>Appreciation to UWGT:</a:t>
            </a:r>
            <a:endParaRPr/>
          </a:p>
          <a:p>
            <a:pPr marL="0" lvl="0" indent="0" algn="l" rtl="0">
              <a:lnSpc>
                <a:spcPct val="90000"/>
              </a:lnSpc>
              <a:spcBef>
                <a:spcPts val="1000"/>
              </a:spcBef>
              <a:spcAft>
                <a:spcPts val="0"/>
              </a:spcAft>
              <a:buClr>
                <a:schemeClr val="dk1"/>
              </a:buClr>
              <a:buSzPts val="2000"/>
              <a:buNone/>
            </a:pPr>
            <a:r>
              <a:rPr lang="en-US" sz="2000"/>
              <a:t>A special acknowledgment to </a:t>
            </a:r>
            <a:r>
              <a:rPr lang="en-US" sz="2000" b="1"/>
              <a:t>United Way Greater Toronto (UWGT)</a:t>
            </a:r>
            <a:r>
              <a:rPr lang="en-US" sz="2000"/>
              <a:t> for the opportunity to collaborate on this meaningful initiative and contribute to the community.</a:t>
            </a:r>
            <a:endParaRPr/>
          </a:p>
          <a:p>
            <a:pPr marL="228600" lvl="0" indent="-120650" algn="l" rtl="0">
              <a:lnSpc>
                <a:spcPct val="90000"/>
              </a:lnSpc>
              <a:spcBef>
                <a:spcPts val="1000"/>
              </a:spcBef>
              <a:spcAft>
                <a:spcPts val="0"/>
              </a:spcAft>
              <a:buClr>
                <a:schemeClr val="dk1"/>
              </a:buClr>
              <a:buSzPts val="1700"/>
              <a:buNone/>
            </a:pP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7"/>
          <p:cNvSpPr txBox="1">
            <a:spLocks noGrp="1"/>
          </p:cNvSpPr>
          <p:nvPr>
            <p:ph type="title"/>
          </p:nvPr>
        </p:nvSpPr>
        <p:spPr>
          <a:xfrm>
            <a:off x="630936" y="640823"/>
            <a:ext cx="3419856" cy="55831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000"/>
              <a:buFont typeface="Arial"/>
              <a:buNone/>
            </a:pPr>
            <a:r>
              <a:rPr lang="en-US" sz="5000">
                <a:solidFill>
                  <a:schemeClr val="dk1"/>
                </a:solidFill>
                <a:latin typeface="Arial"/>
                <a:ea typeface="Arial"/>
                <a:cs typeface="Arial"/>
                <a:sym typeface="Arial"/>
              </a:rPr>
              <a:t>Age Distribution of Immigrants in Toronto</a:t>
            </a:r>
            <a:br>
              <a:rPr lang="en-US" sz="5000">
                <a:solidFill>
                  <a:schemeClr val="dk1"/>
                </a:solidFill>
                <a:latin typeface="Arial"/>
                <a:ea typeface="Arial"/>
                <a:cs typeface="Arial"/>
                <a:sym typeface="Arial"/>
              </a:rPr>
            </a:br>
            <a:endParaRPr sz="5000">
              <a:solidFill>
                <a:schemeClr val="dk1"/>
              </a:solidFill>
              <a:latin typeface="Arial"/>
              <a:ea typeface="Arial"/>
              <a:cs typeface="Arial"/>
              <a:sym typeface="Arial"/>
            </a:endParaRPr>
          </a:p>
        </p:txBody>
      </p:sp>
      <p:sp>
        <p:nvSpPr>
          <p:cNvPr id="172" name="Google Shape;172;p7"/>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3" name="Google Shape;173;p7"/>
          <p:cNvSpPr txBox="1"/>
          <p:nvPr/>
        </p:nvSpPr>
        <p:spPr>
          <a:xfrm>
            <a:off x="4654296" y="4798577"/>
            <a:ext cx="6894576" cy="1428487"/>
          </a:xfrm>
          <a:prstGeom prst="rect">
            <a:avLst/>
          </a:prstGeom>
          <a:noFill/>
          <a:ln>
            <a:noFill/>
          </a:ln>
        </p:spPr>
        <p:txBody>
          <a:bodyPr spcFirstLastPara="1" wrap="square" lIns="91425" tIns="45700" rIns="91425" bIns="45700" anchor="t" anchorCtr="0">
            <a:normAutofit/>
          </a:bodyPr>
          <a:lstStyle/>
          <a:p>
            <a:pPr marL="0" marR="0" lvl="0" indent="762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a:p>
            <a:pPr marL="742950" marR="0" lvl="1" indent="-152400" algn="l" rtl="0">
              <a:lnSpc>
                <a:spcPct val="90000"/>
              </a:lnSpc>
              <a:spcBef>
                <a:spcPts val="60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a:p>
            <a:pPr marL="0" marR="0" lvl="0" indent="76200" algn="l" rtl="0">
              <a:lnSpc>
                <a:spcPct val="90000"/>
              </a:lnSpc>
              <a:spcBef>
                <a:spcPts val="60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174" name="Google Shape;174;p7" descr="图表&#10;&#10;描述已自动生成"/>
          <p:cNvPicPr preferRelativeResize="0">
            <a:picLocks noGrp="1"/>
          </p:cNvPicPr>
          <p:nvPr>
            <p:ph type="body" idx="1"/>
          </p:nvPr>
        </p:nvPicPr>
        <p:blipFill rotWithShape="1">
          <a:blip r:embed="rId3">
            <a:alphaModFix/>
          </a:blip>
          <a:srcRect/>
          <a:stretch/>
        </p:blipFill>
        <p:spPr>
          <a:xfrm>
            <a:off x="5038357" y="418089"/>
            <a:ext cx="5194300" cy="3962400"/>
          </a:xfrm>
          <a:prstGeom prst="rect">
            <a:avLst/>
          </a:prstGeom>
          <a:noFill/>
          <a:ln>
            <a:noFill/>
          </a:ln>
        </p:spPr>
      </p:pic>
      <p:sp>
        <p:nvSpPr>
          <p:cNvPr id="175" name="Google Shape;175;p7"/>
          <p:cNvSpPr txBox="1"/>
          <p:nvPr/>
        </p:nvSpPr>
        <p:spPr>
          <a:xfrm>
            <a:off x="4791455" y="4167641"/>
            <a:ext cx="740054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Data source: </a:t>
            </a:r>
            <a:r>
              <a:rPr lang="en-US" sz="1200" b="0" i="0" u="sng" strike="noStrike" cap="non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Migration by age</a:t>
            </a:r>
            <a:r>
              <a:rPr lang="en-US" sz="1200" b="0" i="0" u="none" strike="noStrike" cap="none">
                <a:solidFill>
                  <a:schemeClr val="dk1"/>
                </a:solidFill>
                <a:latin typeface="Times New Roman"/>
                <a:ea typeface="Times New Roman"/>
                <a:cs typeface="Times New Roman"/>
                <a:sym typeface="Times New Roman"/>
              </a:rPr>
              <a:t> </a:t>
            </a:r>
            <a:r>
              <a:rPr lang="en-US" sz="1200" b="1" i="0" u="none" strike="noStrike" cap="none">
                <a:solidFill>
                  <a:srgbClr val="333333"/>
                </a:solidFill>
                <a:latin typeface="Lato"/>
                <a:ea typeface="Lato"/>
                <a:cs typeface="Lato"/>
                <a:sym typeface="Lato"/>
              </a:rPr>
              <a:t>Estimates of the components of international migration, by age and gender, annual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176" name="Google Shape;176;p7"/>
          <p:cNvSpPr/>
          <p:nvPr/>
        </p:nvSpPr>
        <p:spPr>
          <a:xfrm>
            <a:off x="4791456" y="4611675"/>
            <a:ext cx="6629400" cy="23083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Key Insight:</a:t>
            </a:r>
            <a:r>
              <a:rPr lang="en-US" sz="1800" b="0" i="0" u="none" strike="noStrike" cap="none">
                <a:solidFill>
                  <a:schemeClr val="dk1"/>
                </a:solidFill>
                <a:latin typeface="Arial"/>
                <a:ea typeface="Arial"/>
                <a:cs typeface="Arial"/>
                <a:sym typeface="Arial"/>
              </a:rPr>
              <a:t> 90.9% of immigrants are aged over 25, with only 9.1% under 25, indicating an aging immigrant population.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Challenges:</a:t>
            </a:r>
            <a:r>
              <a:rPr lang="en-US" sz="1800" b="0" i="0" u="none" strike="noStrike" cap="none">
                <a:solidFill>
                  <a:schemeClr val="dk1"/>
                </a:solidFill>
                <a:latin typeface="Arial"/>
                <a:ea typeface="Arial"/>
                <a:cs typeface="Arial"/>
                <a:sym typeface="Arial"/>
              </a:rPr>
              <a:t> This demographic trend suggests potential labor shortages and increased reliance on social services, healthcare, and retirement support.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Arial"/>
                <a:ea typeface="Arial"/>
                <a:cs typeface="Arial"/>
                <a:sym typeface="Arial"/>
              </a:rPr>
              <a:t>Actionable Focus:</a:t>
            </a:r>
            <a:r>
              <a:rPr lang="en-US" sz="1800" b="0" i="0" u="none" strike="noStrike" cap="none">
                <a:solidFill>
                  <a:schemeClr val="dk1"/>
                </a:solidFill>
                <a:latin typeface="Arial"/>
                <a:ea typeface="Arial"/>
                <a:cs typeface="Arial"/>
                <a:sym typeface="Arial"/>
              </a:rPr>
              <a:t> Policymakers must develop strategies for workforce rejuvenation and prepare infrastructure to support aging immigrant communities.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2" name="Google Shape;182;p8"/>
          <p:cNvSpPr txBox="1">
            <a:spLocks noGrp="1"/>
          </p:cNvSpPr>
          <p:nvPr>
            <p:ph type="title"/>
          </p:nvPr>
        </p:nvSpPr>
        <p:spPr>
          <a:xfrm>
            <a:off x="630936" y="640823"/>
            <a:ext cx="3419856" cy="55831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Arial"/>
              <a:buNone/>
            </a:pPr>
            <a:r>
              <a:rPr lang="en-US" sz="5400"/>
              <a:t>Age of Immigrant population in 2016 and 2021</a:t>
            </a:r>
            <a:endParaRPr sz="5400">
              <a:solidFill>
                <a:schemeClr val="dk1"/>
              </a:solidFill>
              <a:latin typeface="Arial"/>
              <a:ea typeface="Arial"/>
              <a:cs typeface="Arial"/>
              <a:sym typeface="Arial"/>
            </a:endParaRPr>
          </a:p>
        </p:txBody>
      </p:sp>
      <p:sp>
        <p:nvSpPr>
          <p:cNvPr id="183" name="Google Shape;183;p8"/>
          <p:cNvSpPr/>
          <p:nvPr/>
        </p:nvSpPr>
        <p:spPr>
          <a:xfrm flipH="1">
            <a:off x="4267200" y="630936"/>
            <a:ext cx="18288" cy="5590381"/>
          </a:xfrm>
          <a:custGeom>
            <a:avLst/>
            <a:gdLst/>
            <a:ahLst/>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84" name="Google Shape;184;p8"/>
          <p:cNvPicPr preferRelativeResize="0">
            <a:picLocks noGrp="1"/>
          </p:cNvPicPr>
          <p:nvPr>
            <p:ph type="body" idx="1"/>
          </p:nvPr>
        </p:nvPicPr>
        <p:blipFill rotWithShape="1">
          <a:blip r:embed="rId3">
            <a:alphaModFix/>
          </a:blip>
          <a:srcRect l="-17960" r="-2063"/>
          <a:stretch/>
        </p:blipFill>
        <p:spPr>
          <a:xfrm>
            <a:off x="3604768" y="239994"/>
            <a:ext cx="7197344" cy="3413186"/>
          </a:xfrm>
          <a:prstGeom prst="rect">
            <a:avLst/>
          </a:prstGeom>
          <a:noFill/>
          <a:ln>
            <a:noFill/>
          </a:ln>
        </p:spPr>
      </p:pic>
      <p:sp>
        <p:nvSpPr>
          <p:cNvPr id="185" name="Google Shape;185;p8"/>
          <p:cNvSpPr txBox="1"/>
          <p:nvPr/>
        </p:nvSpPr>
        <p:spPr>
          <a:xfrm>
            <a:off x="4489705" y="4792830"/>
            <a:ext cx="6894576" cy="1428487"/>
          </a:xfrm>
          <a:prstGeom prst="rect">
            <a:avLst/>
          </a:prstGeom>
          <a:noFill/>
          <a:ln>
            <a:noFill/>
          </a:ln>
        </p:spPr>
        <p:txBody>
          <a:bodyPr spcFirstLastPara="1" wrap="square" lIns="91425" tIns="45700" rIns="91425" bIns="45700" anchor="t" anchorCtr="0">
            <a:normAutofit/>
          </a:bodyPr>
          <a:lstStyle/>
          <a:p>
            <a:pPr marL="0" marR="0" lvl="0" indent="-76200"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76200" algn="l" rtl="0">
              <a:lnSpc>
                <a:spcPct val="90000"/>
              </a:lnSpc>
              <a:spcBef>
                <a:spcPts val="60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186" name="Google Shape;186;p8"/>
          <p:cNvSpPr/>
          <p:nvPr/>
        </p:nvSpPr>
        <p:spPr>
          <a:xfrm>
            <a:off x="2815336" y="4826675"/>
            <a:ext cx="8568945" cy="2031325"/>
          </a:xfrm>
          <a:prstGeom prst="rect">
            <a:avLst/>
          </a:prstGeom>
          <a:noFill/>
          <a:ln>
            <a:noFill/>
          </a:ln>
        </p:spPr>
        <p:txBody>
          <a:bodyPr spcFirstLastPara="1" wrap="square" lIns="91425" tIns="45700" rIns="91425" bIns="45700" anchor="ctr" anchorCtr="0">
            <a:spAutoFit/>
          </a:bodyPr>
          <a:lstStyle/>
          <a:p>
            <a:pPr marL="3657600" marR="0" lvl="8" indent="0" algn="just"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Older Immigrant Demographic:</a:t>
            </a:r>
            <a:r>
              <a:rPr lang="en-US" sz="1400" b="0" i="0" u="none" strike="noStrike" cap="none">
                <a:solidFill>
                  <a:schemeClr val="dk1"/>
                </a:solidFill>
                <a:latin typeface="Arial"/>
                <a:ea typeface="Arial"/>
                <a:cs typeface="Arial"/>
                <a:sym typeface="Arial"/>
              </a:rPr>
              <a:t> In 2021, over 25-year-olds constitute the majority of immigrants in Toronto (91%), the GTA (90%), and Canada (88%).</a:t>
            </a:r>
            <a:endParaRPr sz="1400" b="0" i="0" u="none" strike="noStrike" cap="none">
              <a:solidFill>
                <a:srgbClr val="000000"/>
              </a:solidFill>
              <a:latin typeface="Arial"/>
              <a:ea typeface="Arial"/>
              <a:cs typeface="Arial"/>
              <a:sym typeface="Arial"/>
            </a:endParaRPr>
          </a:p>
          <a:p>
            <a:pPr marL="3657600" marR="0" lvl="8"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a:p>
            <a:pPr marL="3657600" marR="0" lvl="8" indent="0" algn="just"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Data source: </a:t>
            </a:r>
            <a:r>
              <a:rPr lang="en-US" sz="1400" b="0" i="0" u="sng" strike="noStrike" cap="non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Migration by age</a:t>
            </a:r>
            <a:r>
              <a:rPr lang="en-US" sz="1400" b="0" i="0" u="none" strike="noStrike" cap="none">
                <a:solidFill>
                  <a:schemeClr val="dk1"/>
                </a:solidFill>
                <a:latin typeface="Times New Roman"/>
                <a:ea typeface="Times New Roman"/>
                <a:cs typeface="Times New Roman"/>
                <a:sym typeface="Times New Roman"/>
              </a:rPr>
              <a:t> </a:t>
            </a:r>
            <a:r>
              <a:rPr lang="en-US" sz="1400" b="1" i="0" u="none" strike="noStrike" cap="none">
                <a:solidFill>
                  <a:srgbClr val="333333"/>
                </a:solidFill>
                <a:latin typeface="Lato"/>
                <a:ea typeface="Lato"/>
                <a:cs typeface="Lato"/>
                <a:sym typeface="Lato"/>
              </a:rPr>
              <a:t>Estimates of the components of international migration, by age and gender, annual</a:t>
            </a:r>
            <a:endParaRPr sz="1400" b="0" i="0" u="none" strike="noStrike" cap="none">
              <a:solidFill>
                <a:srgbClr val="000000"/>
              </a:solidFill>
              <a:latin typeface="Arial"/>
              <a:ea typeface="Arial"/>
              <a:cs typeface="Arial"/>
              <a:sym typeface="Arial"/>
            </a:endParaRPr>
          </a:p>
          <a:p>
            <a:pPr marL="3657600" marR="0" lvl="8"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3657600" marR="0" lvl="8"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p:txBody>
      </p:sp>
      <p:sp>
        <p:nvSpPr>
          <p:cNvPr id="187" name="Google Shape;187;p8"/>
          <p:cNvSpPr/>
          <p:nvPr/>
        </p:nvSpPr>
        <p:spPr>
          <a:xfrm flipH="1">
            <a:off x="6476492" y="3588339"/>
            <a:ext cx="4510024" cy="1231106"/>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Youth Decline:</a:t>
            </a:r>
            <a:r>
              <a:rPr lang="en-US" sz="1400" b="0" i="0" u="none" strike="noStrike" cap="none">
                <a:solidFill>
                  <a:schemeClr val="dk1"/>
                </a:solidFill>
                <a:latin typeface="Arial"/>
                <a:ea typeface="Arial"/>
                <a:cs typeface="Arial"/>
                <a:sym typeface="Arial"/>
              </a:rPr>
              <a:t> The under-25 immigrant population has decreased since 2016.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Char char="•"/>
            </a:pPr>
            <a:r>
              <a:rPr lang="en-US" sz="1400" b="1" i="0" u="none" strike="noStrike" cap="none">
                <a:solidFill>
                  <a:schemeClr val="dk1"/>
                </a:solidFill>
                <a:latin typeface="Arial"/>
                <a:ea typeface="Arial"/>
                <a:cs typeface="Arial"/>
                <a:sym typeface="Arial"/>
              </a:rPr>
              <a:t>Consistent National Trend:</a:t>
            </a:r>
            <a:r>
              <a:rPr lang="en-US" sz="1400" b="0" i="0" u="none" strike="noStrike" cap="none">
                <a:solidFill>
                  <a:schemeClr val="dk1"/>
                </a:solidFill>
                <a:latin typeface="Arial"/>
                <a:ea typeface="Arial"/>
                <a:cs typeface="Arial"/>
                <a:sym typeface="Arial"/>
              </a:rPr>
              <a:t> Similar patterns are observed across Toronto, GTA, and nationwide.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7113</Words>
  <Application>Microsoft Office PowerPoint</Application>
  <PresentationFormat>Widescreen</PresentationFormat>
  <Paragraphs>444</Paragraphs>
  <Slides>76</Slides>
  <Notes>76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Calibri</vt:lpstr>
      <vt:lpstr>Noto Sans</vt:lpstr>
      <vt:lpstr>Noto Sans Symbols</vt:lpstr>
      <vt:lpstr>Lato</vt:lpstr>
      <vt:lpstr>Times New Roman</vt:lpstr>
      <vt:lpstr>Quattrocento Sans</vt:lpstr>
      <vt:lpstr>Office 主题​​</vt:lpstr>
      <vt:lpstr>ALY 6080:Final Presentation </vt:lpstr>
      <vt:lpstr>Demographics, Housing and Financial Stability in the Toronto GTA:  Trends and actionable insights </vt:lpstr>
      <vt:lpstr>About United Way Greater Toronto (UWGT)</vt:lpstr>
      <vt:lpstr>Overview of Population and Demographics in the Greater Toronto Area </vt:lpstr>
      <vt:lpstr>Population by Canadian Province </vt:lpstr>
      <vt:lpstr>Population of Toronto CMA from 2011 to 2021</vt:lpstr>
      <vt:lpstr>Migration and Mobility Patterns by Region</vt:lpstr>
      <vt:lpstr>Age Distribution of Immigrants in Toronto </vt:lpstr>
      <vt:lpstr>Age of Immigrant population in 2016 and 2021</vt:lpstr>
      <vt:lpstr>Generational Makeup of immigrant populations</vt:lpstr>
      <vt:lpstr>Estimated Population by Racialized Group in Toronto GTA 2021 </vt:lpstr>
      <vt:lpstr>Projected Racialized groups population in 2041</vt:lpstr>
      <vt:lpstr>Projected Racialized population in 2041</vt:lpstr>
      <vt:lpstr>Most Youthful Toronto Neighborhoods</vt:lpstr>
      <vt:lpstr> Toronto Neighborhoods with most seniors</vt:lpstr>
      <vt:lpstr>Education in the Toronto populace</vt:lpstr>
      <vt:lpstr>Summary of Demography in Toronto, GTA</vt:lpstr>
      <vt:lpstr>Overview of the Financial Stability in GTA </vt:lpstr>
      <vt:lpstr>Gini Indices – Inequality Measures in GTA (Census 2021)</vt:lpstr>
      <vt:lpstr>Gini Coefficient </vt:lpstr>
      <vt:lpstr>Gini Index prediction</vt:lpstr>
      <vt:lpstr>Gini Index Decision Tree</vt:lpstr>
      <vt:lpstr>Minimum vs Living Wages in GTA (2021-2022)</vt:lpstr>
      <vt:lpstr>Living Wage Prediction</vt:lpstr>
      <vt:lpstr>Prevalence of Low Income Based on LICO-AT (%)</vt:lpstr>
      <vt:lpstr>Low-Income Measure, After Tax (LIMAT) by Age in GTA (Census 2021)</vt:lpstr>
      <vt:lpstr>Total Income Levels in GTA (Census 2021)</vt:lpstr>
      <vt:lpstr>After-Tax Income Levels in GTA (Census 2021)</vt:lpstr>
      <vt:lpstr>Employment Income Levels in GTA (Census 2021)</vt:lpstr>
      <vt:lpstr>Overall Income Levels in GTA (Census 2021)</vt:lpstr>
      <vt:lpstr>Low Income Levels Prediction</vt:lpstr>
      <vt:lpstr>Low Income Prediction with Social Mobility considered</vt:lpstr>
      <vt:lpstr>Government Transfer (%) of Budget by Region</vt:lpstr>
      <vt:lpstr>       Unemployment Rate in GTA (Census 2021)</vt:lpstr>
      <vt:lpstr>Peel Unemployment Prediction</vt:lpstr>
      <vt:lpstr>Short-Term Unemployment York</vt:lpstr>
      <vt:lpstr>Percentage of 15-to 29-year-olds in education and not in education by labour force status (2020-21) </vt:lpstr>
      <vt:lpstr>Education Levels of Working Poor Canadians (2021)</vt:lpstr>
      <vt:lpstr>Summary of Financial Stability</vt:lpstr>
      <vt:lpstr>Overview Of Housing</vt:lpstr>
      <vt:lpstr>Population living in core housing need in the Toronto CMA</vt:lpstr>
      <vt:lpstr>Proportion of Housing Types</vt:lpstr>
      <vt:lpstr>Households Seeking Subsidized Housing</vt:lpstr>
      <vt:lpstr>Eviction Trends in Toronto (2010-2018)</vt:lpstr>
      <vt:lpstr>Key Drivers of Evictions </vt:lpstr>
      <vt:lpstr>Impact on Homelessness</vt:lpstr>
      <vt:lpstr>Disparities in Homelessness Rates</vt:lpstr>
      <vt:lpstr>Centralized Waitlist Applications and Housing Placements (2019-2023)</vt:lpstr>
      <vt:lpstr>Housing Starts Predicted</vt:lpstr>
      <vt:lpstr>Summary of Housing in Toronto (GTA)</vt:lpstr>
      <vt:lpstr>Overview of Engaged Residents</vt:lpstr>
      <vt:lpstr>Overview of Engaged Residents </vt:lpstr>
      <vt:lpstr> High Confidence in Institutions and Trust in the Media by Province </vt:lpstr>
      <vt:lpstr>Summary of Self-Perceived Racial Discrimination Before and After the Pandemic</vt:lpstr>
      <vt:lpstr>Self-Perceived Reasons for Discrimination Pre and Post Pandemic</vt:lpstr>
      <vt:lpstr>Trust in Institutions in Canada (Fall 2022 – Spring 2023)</vt:lpstr>
      <vt:lpstr>Trust in Society by Sense of Belonging</vt:lpstr>
      <vt:lpstr>Relationship Between Trust in Society and Sense of Belonging</vt:lpstr>
      <vt:lpstr>Relationship Between Trust in Society and Sense of Belonging</vt:lpstr>
      <vt:lpstr>Insights on Age-Based Trust in Neighbors and Implications for Social Cohesion</vt:lpstr>
      <vt:lpstr>Summary of Engaged Residents</vt:lpstr>
      <vt:lpstr>Overview of community services sector support</vt:lpstr>
      <vt:lpstr>Operating Budget by NGOs in Ontario </vt:lpstr>
      <vt:lpstr>Demand for services by NGOs in Ontario </vt:lpstr>
      <vt:lpstr>Financial Forecast of NGO’S in Ontario</vt:lpstr>
      <vt:lpstr>Financial Forecast of NGO’S in Ontario</vt:lpstr>
      <vt:lpstr>Impact of shortages on Ontario NGO’s in 2022, 2033 and 2024 </vt:lpstr>
      <vt:lpstr>Shortages impact on NGOs in Ontario </vt:lpstr>
      <vt:lpstr>NGO’s skill shortages in Ontario -2024 </vt:lpstr>
      <vt:lpstr>NGO’s skill shortages in Ontario -2024</vt:lpstr>
      <vt:lpstr>Summary of Community Services</vt:lpstr>
      <vt:lpstr>References</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Shicheng Wan</dc:creator>
  <cp:lastModifiedBy>syed faizan</cp:lastModifiedBy>
  <cp:revision>1</cp:revision>
  <dcterms:created xsi:type="dcterms:W3CDTF">2024-10-17T21:27:45Z</dcterms:created>
  <dcterms:modified xsi:type="dcterms:W3CDTF">2024-11-29T00:39:10Z</dcterms:modified>
</cp:coreProperties>
</file>